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wmf" ContentType="image/x-wmf"/>
  <Default Extension="gif" ContentType="image/gif"/>
  <Default Extension="bin" ContentType="application/vnd.openxmlformats-officedocument.oleObject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4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1" y="6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tableStyles" Target="tableStyle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50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51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52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53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3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3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73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3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0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7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图像"/>
          <p:cNvSpPr>
            <a:spLocks noGrp="1"/>
          </p:cNvSpPr>
          <p:nvPr>
            <p:ph type="pic" idx="13"/>
          </p:nvPr>
        </p:nvSpPr>
        <p:spPr>
          <a:xfrm>
            <a:off x="1524000" y="473273"/>
            <a:ext cx="9144000" cy="4152305"/>
          </a:xfrm>
          <a:prstGeom prst="rect"/>
        </p:spPr>
        <p:txBody>
          <a:bodyPr anchor="t" bIns="45719" lIns="91439" rIns="91439" tIns="45719">
            <a:noAutofit/>
          </a:bodyPr>
          <a:p/>
        </p:txBody>
      </p:sp>
      <p:sp>
        <p:nvSpPr>
          <p:cNvPr id="1048589" name="标题文本"/>
          <p:cNvSpPr txBox="1">
            <a:spLocks noGrp="1"/>
          </p:cNvSpPr>
          <p:nvPr>
            <p:ph type="title"/>
          </p:nvPr>
        </p:nvSpPr>
        <p:spPr>
          <a:xfrm>
            <a:off x="1190625" y="4723805"/>
            <a:ext cx="9810750" cy="1000125"/>
          </a:xfrm>
          <a:prstGeom prst="rect"/>
        </p:spPr>
        <p:txBody>
          <a:bodyPr anchor="b"/>
          <a:p>
            <a:r>
              <a:t>标题文本</a:t>
            </a:r>
          </a:p>
        </p:txBody>
      </p:sp>
      <p:sp>
        <p:nvSpPr>
          <p:cNvPr id="104859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0625" y="5732859"/>
            <a:ext cx="9810750" cy="794742"/>
          </a:xfrm>
          <a:prstGeom prst="rect"/>
        </p:spPr>
        <p:txBody>
          <a:bodyPr anchor="t"/>
          <a:lstStyle>
            <a:lvl1pPr algn="ctr" indent="0" marL="0">
              <a:spcBef>
                <a:spcPts val="0"/>
              </a:spcBef>
              <a:buSzTx/>
              <a:buNone/>
              <a:defRPr sz="2601"/>
            </a:lvl1pPr>
            <a:lvl2pPr algn="ctr" indent="160729" marL="0">
              <a:spcBef>
                <a:spcPts val="0"/>
              </a:spcBef>
              <a:buSzTx/>
              <a:buNone/>
              <a:defRPr sz="2601"/>
            </a:lvl2pPr>
            <a:lvl3pPr algn="ctr" indent="321457" marL="0">
              <a:spcBef>
                <a:spcPts val="0"/>
              </a:spcBef>
              <a:buSzTx/>
              <a:buNone/>
              <a:defRPr sz="2601"/>
            </a:lvl3pPr>
            <a:lvl4pPr algn="ctr" indent="482186" marL="0">
              <a:spcBef>
                <a:spcPts val="0"/>
              </a:spcBef>
              <a:buSzTx/>
              <a:buNone/>
              <a:defRPr sz="2601"/>
            </a:lvl4pPr>
            <a:lvl5pPr algn="ctr" indent="642915" marL="0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85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标题文本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t>标题文本</a:t>
            </a:r>
          </a:p>
        </p:txBody>
      </p:sp>
      <p:sp>
        <p:nvSpPr>
          <p:cNvPr id="1048624" name="正文级别 1…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86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94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17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71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2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38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39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4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74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4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2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72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2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0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70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0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730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3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44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45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74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4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11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712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7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7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95FA-3829-470D-96D1-1E827D27DC54}" type="datetimeFigureOut">
              <a:rPr lang="en-IN" smtClean="0"/>
              <a:t>16-09-2022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0103F-65F9-4FCF-9A32-799BA1BA289A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oleObject" Target="../embeddings/oleObject0.bin"/><Relationship Id="rId3" Type="http://schemas.openxmlformats.org/officeDocument/2006/relationships/image" Target="../media/image20.w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21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2.wmf"/><Relationship Id="rId8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en.wikipedia.org/wiki/Activation_function" TargetMode="External"/><Relationship Id="rId3" Type="http://schemas.openxmlformats.org/officeDocument/2006/relationships/hyperlink" Target="https://en.wikipedia.org/wiki/Artificial_neural_network" TargetMode="External"/><Relationship Id="rId4" Type="http://schemas.openxmlformats.org/officeDocument/2006/relationships/hyperlink" Target="https://en.wikipedia.org/wiki/Probability_distribution" TargetMode="External"/><Relationship Id="rId5" Type="http://schemas.openxmlformats.org/officeDocument/2006/relationships/slideLayout" Target="../slideLayouts/slideLayout13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slideLayout" Target="../slideLayouts/slideLayout1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dirty="0" lang="en-IN"/>
              <a:t>Convolutional neural network</a:t>
            </a: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dirty="0" lang="en-IN"/>
              <a:t>Date: 13.09.2022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p>
            <a:r>
              <a:rPr altLang="zh-TW" lang="en-US"/>
              <a:t>Convolution</a:t>
            </a:r>
            <a:endParaRPr altLang="en-US" lang="zh-TW"/>
          </a:p>
        </p:txBody>
      </p:sp>
      <p:graphicFrame>
        <p:nvGraphicFramePr>
          <p:cNvPr id="4194308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/>
                <a:gridCol w="478896"/>
                <a:gridCol w="478896"/>
                <a:gridCol w="478896"/>
                <a:gridCol w="478896"/>
                <a:gridCol w="478896"/>
              </a:tblGrid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</a:tbl>
          </a:graphicData>
        </a:graphic>
      </p:graphicFrame>
      <p:sp>
        <p:nvSpPr>
          <p:cNvPr id="1048628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lang="en-US"/>
              <a:t>6 x 6 image</a:t>
            </a:r>
            <a:endParaRPr altLang="en-US" lang="zh-TW"/>
          </a:p>
        </p:txBody>
      </p:sp>
      <p:graphicFrame>
        <p:nvGraphicFramePr>
          <p:cNvPr id="4194309" name="表格 5"/>
          <p:cNvGraphicFramePr>
            <a:graphicFrameLocks noGrp="1"/>
          </p:cNvGraphicFramePr>
          <p:nvPr/>
        </p:nvGraphicFramePr>
        <p:xfrm>
          <a:off x="6783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/>
                <a:gridCol w="540808"/>
                <a:gridCol w="540808"/>
              </a:tblGrid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29" name="文字方塊 6"/>
          <p:cNvSpPr txBox="1">
            <a:spLocks noChangeArrowheads="1"/>
          </p:cNvSpPr>
          <p:nvPr/>
        </p:nvSpPr>
        <p:spPr bwMode="auto">
          <a:xfrm>
            <a:off x="8315325" y="2420938"/>
            <a:ext cx="1447800" cy="461962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lang="en-US"/>
              <a:t>Filter 1</a:t>
            </a:r>
            <a:endParaRPr altLang="en-US" lang="zh-TW"/>
          </a:p>
        </p:txBody>
      </p:sp>
      <p:graphicFrame>
        <p:nvGraphicFramePr>
          <p:cNvPr id="4194310" name="表格 7"/>
          <p:cNvGraphicFramePr>
            <a:graphicFrameLocks noGrp="1"/>
          </p:cNvGraphicFramePr>
          <p:nvPr/>
        </p:nvGraphicFramePr>
        <p:xfrm>
          <a:off x="6783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/>
                <a:gridCol w="540808"/>
                <a:gridCol w="540808"/>
              </a:tblGrid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30" name="文字方塊 8"/>
          <p:cNvSpPr txBox="1">
            <a:spLocks noChangeArrowheads="1"/>
          </p:cNvSpPr>
          <p:nvPr/>
        </p:nvSpPr>
        <p:spPr bwMode="auto">
          <a:xfrm>
            <a:off x="8315325" y="4032251"/>
            <a:ext cx="1447800" cy="461963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lang="en-US"/>
              <a:t>Filter 2</a:t>
            </a:r>
            <a:endParaRPr altLang="en-US" lang="zh-TW"/>
          </a:p>
        </p:txBody>
      </p:sp>
      <p:sp>
        <p:nvSpPr>
          <p:cNvPr id="1048631" name="文字方塊 9"/>
          <p:cNvSpPr txBox="1">
            <a:spLocks noChangeArrowheads="1"/>
          </p:cNvSpPr>
          <p:nvPr/>
        </p:nvSpPr>
        <p:spPr bwMode="auto">
          <a:xfrm rot="5400000">
            <a:off x="7354095" y="5240656"/>
            <a:ext cx="708025" cy="51054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zh-TW" b="1" sz="2800" lang="en-US"/>
              <a:t>……</a:t>
            </a:r>
            <a:endParaRPr altLang="en-US" b="1" sz="2800" lang="zh-TW"/>
          </a:p>
        </p:txBody>
      </p:sp>
      <p:sp>
        <p:nvSpPr>
          <p:cNvPr id="1048632" name="文字方塊 10"/>
          <p:cNvSpPr txBox="1">
            <a:spLocks noChangeArrowheads="1"/>
          </p:cNvSpPr>
          <p:nvPr/>
        </p:nvSpPr>
        <p:spPr bwMode="auto">
          <a:xfrm>
            <a:off x="6553200" y="1004888"/>
            <a:ext cx="3962400" cy="802640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zh-TW" b="1" lang="en-US">
                <a:solidFill>
                  <a:srgbClr val="FF0000"/>
                </a:solidFill>
              </a:rPr>
              <a:t>These are the network parameters to be learned.</a:t>
            </a:r>
            <a:endParaRPr altLang="en-US" b="1" lang="zh-TW">
              <a:solidFill>
                <a:srgbClr val="FF0000"/>
              </a:solidFill>
            </a:endParaRPr>
          </a:p>
        </p:txBody>
      </p:sp>
      <p:sp>
        <p:nvSpPr>
          <p:cNvPr id="1048633" name="文字方塊 12"/>
          <p:cNvSpPr txBox="1">
            <a:spLocks noChangeArrowheads="1"/>
          </p:cNvSpPr>
          <p:nvPr/>
        </p:nvSpPr>
        <p:spPr bwMode="auto">
          <a:xfrm>
            <a:off x="6737350" y="5849938"/>
            <a:ext cx="3556000" cy="802640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zh-TW" lang="en-US"/>
              <a:t>Each filter detects a small pattern (3 x 3). </a:t>
            </a:r>
            <a:endParaRPr altLang="en-US" lang="zh-TW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 nodeType="clickPar">
                      <p:stCondLst>
                        <p:cond delay="indefinite"/>
                      </p:stCondLst>
                      <p:childTnLst>
                        <p:par>
                          <p:cTn fill="hold" id="10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 nodeType="clickPar">
                      <p:stCondLst>
                        <p:cond delay="indefinite"/>
                      </p:stCondLst>
                      <p:childTnLst>
                        <p:par>
                          <p:cTn fill="hold" id="22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 nodeType="clickPar">
                      <p:stCondLst>
                        <p:cond delay="indefinite"/>
                      </p:stCondLst>
                      <p:childTnLst>
                        <p:par>
                          <p:cTn fill="hold" id="26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7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8" grpId="0"/>
      <p:bldP spid="1048629" grpId="0"/>
      <p:bldP spid="1048630" grpId="0"/>
      <p:bldP spid="1048631" grpId="0"/>
      <p:bldP spid="1048632" grpId="0"/>
      <p:bldP spid="10486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p>
            <a:r>
              <a:rPr altLang="zh-TW" lang="en-US"/>
              <a:t>Consider learning an image:</a:t>
            </a:r>
            <a:endParaRPr altLang="en-US" lang="zh-TW"/>
          </a:p>
        </p:txBody>
      </p:sp>
      <p:sp>
        <p:nvSpPr>
          <p:cNvPr id="1048635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/>
          <a:p>
            <a:r>
              <a:rPr altLang="zh-TW" lang="en-US"/>
              <a:t>Some patterns are much smaller than the whole image</a:t>
            </a:r>
            <a:endParaRPr altLang="en-US" lang="zh-TW"/>
          </a:p>
        </p:txBody>
      </p:sp>
      <p:pic>
        <p:nvPicPr>
          <p:cNvPr id="2097159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628901" y="4692650"/>
            <a:ext cx="2486025" cy="1657350"/>
          </a:xfrm>
          <a:prstGeom prst="rect"/>
          <a:noFill/>
          <a:ln>
            <a:noFill/>
          </a:ln>
        </p:spPr>
      </p:pic>
      <p:sp>
        <p:nvSpPr>
          <p:cNvPr id="1048636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/>
          <a:noFill/>
          <a:ln>
            <a:noFill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altLang="en-US" sz="1800" lang="zh-TW"/>
          </a:p>
        </p:txBody>
      </p:sp>
      <p:pic>
        <p:nvPicPr>
          <p:cNvPr id="2097160" name="圖片 1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5618164" y="4738689"/>
            <a:ext cx="1296987" cy="1139825"/>
          </a:xfrm>
          <a:prstGeom prst="rect"/>
          <a:noFill/>
          <a:ln w="5715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97161" name="圖片 18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7021513" y="4656139"/>
            <a:ext cx="2151062" cy="1279525"/>
          </a:xfrm>
          <a:prstGeom prst="rect"/>
          <a:noFill/>
          <a:ln>
            <a:noFill/>
          </a:ln>
        </p:spPr>
      </p:pic>
      <p:sp>
        <p:nvSpPr>
          <p:cNvPr id="1048637" name="圓角矩形圖說文字 42"/>
          <p:cNvSpPr/>
          <p:nvPr/>
        </p:nvSpPr>
        <p:spPr>
          <a:xfrm>
            <a:off x="7696201" y="5867401"/>
            <a:ext cx="2422525" cy="601663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lang="en-US">
                <a:solidFill>
                  <a:srgbClr val="000000"/>
                </a:solidFill>
              </a:rPr>
              <a:t>“</a:t>
            </a:r>
            <a:r>
              <a:rPr altLang="zh-TW" lang="en-US">
                <a:solidFill>
                  <a:srgbClr val="FF0000"/>
                </a:solidFill>
              </a:rPr>
              <a:t>beak</a:t>
            </a:r>
            <a:r>
              <a:rPr altLang="zh-TW" lang="en-US">
                <a:solidFill>
                  <a:srgbClr val="000000"/>
                </a:solidFill>
              </a:rPr>
              <a:t>”</a:t>
            </a:r>
            <a:r>
              <a:rPr altLang="en-US" lang="zh-TW">
                <a:solidFill>
                  <a:srgbClr val="000000"/>
                </a:solidFill>
              </a:rPr>
              <a:t> </a:t>
            </a:r>
            <a:r>
              <a:rPr altLang="zh-TW" lang="en-US">
                <a:solidFill>
                  <a:srgbClr val="000000"/>
                </a:solidFill>
              </a:rPr>
              <a:t>detector</a:t>
            </a:r>
            <a:endParaRPr altLang="en-US" lang="zh-TW">
              <a:solidFill>
                <a:srgbClr val="000000"/>
              </a:solidFill>
            </a:endParaRPr>
          </a:p>
        </p:txBody>
      </p:sp>
      <p:sp>
        <p:nvSpPr>
          <p:cNvPr id="1048638" name="矩形 43"/>
          <p:cNvSpPr/>
          <p:nvPr/>
        </p:nvSpPr>
        <p:spPr>
          <a:xfrm>
            <a:off x="2997200" y="4738688"/>
            <a:ext cx="406400" cy="379412"/>
          </a:xfrm>
          <a:prstGeom prst="rect"/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zh-TW"/>
          </a:p>
        </p:txBody>
      </p:sp>
      <p:cxnSp>
        <p:nvCxnSpPr>
          <p:cNvPr id="3145730" name="直線單箭頭接點 45"/>
          <p:cNvCxnSpPr>
            <a:cxnSpLocks/>
            <a:stCxn id="1048638" idx="3"/>
            <a:endCxn id="2097160" idx="1"/>
          </p:cNvCxnSpPr>
          <p:nvPr/>
        </p:nvCxnSpPr>
        <p:spPr>
          <a:xfrm>
            <a:off x="3403601" y="4927600"/>
            <a:ext cx="2214563" cy="381000"/>
          </a:xfrm>
          <a:prstGeom prst="straightConnector1"/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9" name="文字方塊 48"/>
          <p:cNvSpPr txBox="1"/>
          <p:nvPr/>
        </p:nvSpPr>
        <p:spPr>
          <a:xfrm>
            <a:off x="2667000" y="3636679"/>
            <a:ext cx="7391400" cy="461665"/>
          </a:xfrm>
          <a:prstGeom prst="rect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p>
            <a:r>
              <a:rPr altLang="zh-TW" dirty="0" sz="2400" lang="en-US">
                <a:solidFill>
                  <a:srgbClr val="FF0000"/>
                </a:solidFill>
              </a:rPr>
              <a:t>Can represent a small region with fewer parameters</a:t>
            </a:r>
            <a:endParaRPr altLang="en-US" dirty="0" sz="2400" lang="zh-TW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 nodeType="clickPar">
                      <p:stCondLst>
                        <p:cond delay="indefinite"/>
                      </p:stCondLst>
                      <p:childTnLst>
                        <p:par>
                          <p:cTn fill="hold" id="10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 nodeType="clickPar">
                      <p:stCondLst>
                        <p:cond delay="indefinite"/>
                      </p:stCondLst>
                      <p:childTnLst>
                        <p:par>
                          <p:cTn fill="hold" id="1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 nodeType="clickPar">
                      <p:stCondLst>
                        <p:cond delay="indefinite"/>
                      </p:stCondLst>
                      <p:childTnLst>
                        <p:par>
                          <p:cTn fill="hold" id="1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 nodeType="clickPar">
                      <p:stCondLst>
                        <p:cond delay="indefinite"/>
                      </p:stCondLst>
                      <p:childTnLst>
                        <p:par>
                          <p:cTn fill="hold" id="22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7" grpId="0" animBg="1"/>
      <p:bldP spid="10486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62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928394" y="1825625"/>
            <a:ext cx="6335212" cy="4351338"/>
          </a:xfrm>
        </p:spPr>
      </p:pic>
      <p:sp>
        <p:nvSpPr>
          <p:cNvPr id="1048641" name="TextBox 5"/>
          <p:cNvSpPr txBox="1"/>
          <p:nvPr/>
        </p:nvSpPr>
        <p:spPr>
          <a:xfrm>
            <a:off x="1604682" y="5558118"/>
            <a:ext cx="2214283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/>
              <a:t>1=edge</a:t>
            </a:r>
          </a:p>
          <a:p>
            <a:r>
              <a:rPr dirty="0" lang="en-IN"/>
              <a:t>-1= not edge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标题 1"/>
          <p:cNvSpPr>
            <a:spLocks noGrp="1"/>
          </p:cNvSpPr>
          <p:nvPr>
            <p:ph type="title"/>
          </p:nvPr>
        </p:nvSpPr>
        <p:spPr>
          <a:xfrm>
            <a:off x="2193727" y="178594"/>
            <a:ext cx="7804547" cy="1518047"/>
          </a:xfrm>
        </p:spPr>
        <p:txBody>
          <a:bodyPr>
            <a:normAutofit/>
          </a:bodyPr>
          <a:p>
            <a:r>
              <a:rPr altLang="zh-CN" b="1" dirty="0" sz="2812" lang="en-US"/>
              <a:t>Rectified linear unit</a:t>
            </a:r>
            <a:r>
              <a:rPr altLang="en-US" b="1" dirty="0" sz="2812" lang="zh-CN"/>
              <a:t>，</a:t>
            </a:r>
            <a:r>
              <a:rPr altLang="zh-CN" b="1" dirty="0" sz="2812" lang="en-US" err="1"/>
              <a:t>ReLU</a:t>
            </a:r>
            <a:endParaRPr altLang="zh-CN" b="1" dirty="0" sz="2812" lang="en-US"/>
          </a:p>
        </p:txBody>
      </p:sp>
      <p:sp>
        <p:nvSpPr>
          <p:cNvPr id="1048643" name="文本框 4"/>
          <p:cNvSpPr txBox="1"/>
          <p:nvPr/>
        </p:nvSpPr>
        <p:spPr>
          <a:xfrm>
            <a:off x="2720560" y="1855390"/>
            <a:ext cx="122238" cy="325438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35719" horzOverflow="overflow" lIns="35719" numCol="1" rIns="35719" rot="0" rtlCol="0" spcCol="38100" spcFirstLastPara="1" tIns="35719" vert="horz" vertOverflow="overflow" wrap="none">
            <a:spAutoFit/>
          </a:bodyPr>
          <a:p>
            <a:pPr algn="ctr" defTabSz="410751" hangingPunct="0"/>
            <a:r>
              <a:rPr altLang="zh-CN" b="1" dirty="0" sz="1687" lang="en-US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 altLang="en-US" b="1" dirty="0" sz="1687" lang="zh-CN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97163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845594" y="1870788"/>
            <a:ext cx="5540244" cy="468790"/>
          </a:xfrm>
          <a:prstGeom prst="rect"/>
        </p:spPr>
      </p:pic>
      <p:pic>
        <p:nvPicPr>
          <p:cNvPr id="2097164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3744325" y="2513726"/>
            <a:ext cx="4199560" cy="3559443"/>
          </a:xfrm>
          <a:prstGeom prst="rect"/>
        </p:spPr>
      </p:pic>
      <p:pic>
        <p:nvPicPr>
          <p:cNvPr id="2097165" name="Content Placeholder 4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3"/>
          <a:srcRect l="-1348" t="-2251" r="1348" b="14793"/>
          <a:stretch>
            <a:fillRect/>
          </a:stretch>
        </p:blipFill>
        <p:spPr>
          <a:xfrm>
            <a:off x="7943885" y="2358137"/>
            <a:ext cx="4000928" cy="2437982"/>
          </a:xfrm>
          <a:prstGeom prst="rect"/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dirty="0" lang="en-IN"/>
            </a:br>
            <a:br>
              <a:rPr dirty="0" lang="en-IN"/>
            </a:br>
            <a:r>
              <a:rPr dirty="0" lang="en-IN"/>
              <a:t>Pooling:</a:t>
            </a:r>
            <a:br>
              <a:rPr dirty="0" lang="en-IN"/>
            </a:br>
            <a:br>
              <a:rPr dirty="0" lang="en-IN"/>
            </a:br>
            <a:endParaRPr dirty="0" lang="en-IN"/>
          </a:p>
        </p:txBody>
      </p:sp>
      <p:sp>
        <p:nvSpPr>
          <p:cNvPr id="1048645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b="0" dirty="0" i="0" lang="en-US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The main purpose of pooling layer is to progressively </a:t>
            </a:r>
            <a:r>
              <a:rPr b="1" dirty="0" i="0" lang="en-US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reduce the spatial size of the input image</a:t>
            </a:r>
            <a:r>
              <a:rPr b="0" dirty="0" i="0" lang="en-US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, so that number of computations in the network are reduced. Pooling performs </a:t>
            </a:r>
            <a:r>
              <a:rPr b="1" dirty="0" i="0" lang="en-US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downsampling</a:t>
            </a:r>
            <a:r>
              <a:rPr b="0" dirty="0" i="0" lang="en-US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by reducing the size and sends only the important data to next layers in CNN. </a:t>
            </a:r>
          </a:p>
          <a:p>
            <a:r>
              <a:rPr dirty="0" lang="en-IN"/>
              <a:t>Types: max </a:t>
            </a:r>
            <a:r>
              <a:rPr dirty="0" lang="en-IN" err="1"/>
              <a:t>pooing,min</a:t>
            </a:r>
            <a:r>
              <a:rPr dirty="0" lang="en-IN"/>
              <a:t> </a:t>
            </a:r>
            <a:r>
              <a:rPr dirty="0" lang="en-IN" err="1"/>
              <a:t>pooling,average</a:t>
            </a:r>
            <a:r>
              <a:rPr dirty="0" lang="en-IN"/>
              <a:t> pooling</a:t>
            </a:r>
          </a:p>
          <a:p>
            <a:r>
              <a:rPr dirty="0" lang="en-IN"/>
              <a:t>Pooling layer is responsible to retain important information in an image.</a:t>
            </a:r>
          </a:p>
          <a:p>
            <a:pPr indent="0" marL="0">
              <a:buNone/>
            </a:pPr>
            <a:endParaRPr dirty="0" lang="en-IN"/>
          </a:p>
          <a:p>
            <a:endParaRPr dirty="0"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Pooling layer </a:t>
            </a:r>
          </a:p>
        </p:txBody>
      </p:sp>
      <p:pic>
        <p:nvPicPr>
          <p:cNvPr id="2097166" name="图片 3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8200" y="1931690"/>
            <a:ext cx="10515600" cy="4139208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Pooling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>
            <a:normAutofit/>
          </a:bodyPr>
          <a:p>
            <a:r>
              <a:rPr dirty="0"/>
              <a:t>Pooling</a:t>
            </a:r>
          </a:p>
        </p:txBody>
      </p:sp>
      <p:pic>
        <p:nvPicPr>
          <p:cNvPr id="2097167" name="bhXRN.png" descr="bhXRN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86149" y="508992"/>
            <a:ext cx="4784346" cy="4504444"/>
          </a:xfrm>
          <a:prstGeom prst="rect"/>
          <a:ln w="12700">
            <a:miter lim="400000"/>
          </a:ln>
        </p:spPr>
      </p:pic>
      <p:pic>
        <p:nvPicPr>
          <p:cNvPr id="209716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096000" y="860589"/>
            <a:ext cx="5605749" cy="3630728"/>
          </a:xfrm>
          <a:prstGeom prst="rect"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altLang="zh-CN" dirty="0" lang="en-US"/>
              <a:t>MNIST dataset</a:t>
            </a:r>
            <a:endParaRPr altLang="en-US" dirty="0" lang="zh-CN"/>
          </a:p>
        </p:txBody>
      </p:sp>
      <p:pic>
        <p:nvPicPr>
          <p:cNvPr id="2097169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398647" y="1823332"/>
            <a:ext cx="4662134" cy="4662134"/>
          </a:xfrm>
          <a:prstGeom prst="rect"/>
        </p:spPr>
      </p:pic>
      <p:sp>
        <p:nvSpPr>
          <p:cNvPr id="1048649" name="文本框 7"/>
          <p:cNvSpPr txBox="1"/>
          <p:nvPr/>
        </p:nvSpPr>
        <p:spPr>
          <a:xfrm>
            <a:off x="1826772" y="2770980"/>
            <a:ext cx="3571875" cy="1316040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35719" horzOverflow="overflow" lIns="35719" numCol="1" rIns="35719" rot="0" rtlCol="0" spcCol="38100" spcFirstLastPara="1" tIns="35719" vert="horz" vertOverflow="overflow" wrap="square">
            <a:spAutoFit/>
          </a:bodyPr>
          <a:p>
            <a:pPr algn="l"/>
            <a:r>
              <a:rPr altLang="zh-CN" dirty="0" sz="1266" lang="en-US"/>
              <a:t>The MNIST database of handwritten digits,</a:t>
            </a:r>
          </a:p>
          <a:p>
            <a:pPr algn="l"/>
            <a:r>
              <a:rPr altLang="zh-CN" dirty="0" sz="1266" lang="en-US"/>
              <a:t> available from this page, </a:t>
            </a:r>
          </a:p>
          <a:p>
            <a:pPr algn="l"/>
            <a:r>
              <a:rPr altLang="zh-CN" dirty="0" sz="1266" lang="en-US"/>
              <a:t>has a training set of 60,000 examples, and a test set of 10,000 examples.</a:t>
            </a:r>
          </a:p>
          <a:p>
            <a:pPr algn="l"/>
            <a:r>
              <a:rPr altLang="zh-CN" dirty="0" sz="1266" lang="en-US"/>
              <a:t> It is a subset of a larger set available from NIST. </a:t>
            </a:r>
          </a:p>
          <a:p>
            <a:pPr algn="l"/>
            <a:r>
              <a:rPr altLang="zh-CN" dirty="0" sz="1266" lang="en-US"/>
              <a:t>The digits have been size-normalized and centered in a fixed-size image.</a:t>
            </a:r>
            <a:endParaRPr altLang="en-US" b="1" dirty="0" sz="1687" lang="zh-CN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70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370811" y="1690688"/>
            <a:ext cx="4948354" cy="4351338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1" name="內容版面配置區 3"/>
          <p:cNvGraphicFramePr>
            <a:graphicFrameLocks/>
          </p:cNvGraphicFramePr>
          <p:nvPr/>
        </p:nvGraphicFramePr>
        <p:xfrm>
          <a:off x="2974975" y="1289050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/>
                <a:gridCol w="300831"/>
                <a:gridCol w="300831"/>
                <a:gridCol w="300831"/>
                <a:gridCol w="300831"/>
                <a:gridCol w="300831"/>
              </a:tblGrid>
              <a:tr h="287338"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</a:tr>
              <a:tr h="287338"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</a:tr>
              <a:tr h="287338"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</a:tr>
              <a:tr h="287338"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</a:tr>
              <a:tr h="287338"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</a:tr>
              <a:tr h="287338"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34" marB="28734"/>
                </a:tc>
              </a:tr>
            </a:tbl>
          </a:graphicData>
        </a:graphic>
      </p:graphicFrame>
      <p:sp>
        <p:nvSpPr>
          <p:cNvPr id="1048651" name="文字方塊 4"/>
          <p:cNvSpPr txBox="1">
            <a:spLocks noChangeArrowheads="1"/>
          </p:cNvSpPr>
          <p:nvPr/>
        </p:nvSpPr>
        <p:spPr bwMode="auto">
          <a:xfrm>
            <a:off x="3254375" y="3013076"/>
            <a:ext cx="1246188" cy="461963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lang="en-US"/>
              <a:t>image</a:t>
            </a:r>
            <a:endParaRPr altLang="en-US" lang="zh-TW"/>
          </a:p>
        </p:txBody>
      </p:sp>
      <p:pic>
        <p:nvPicPr>
          <p:cNvPr id="2097171" name="圖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256463" y="1312863"/>
            <a:ext cx="1916112" cy="1873250"/>
          </a:xfrm>
          <a:prstGeom prst="rect"/>
          <a:noFill/>
          <a:ln>
            <a:noFill/>
          </a:ln>
        </p:spPr>
      </p:pic>
      <p:sp>
        <p:nvSpPr>
          <p:cNvPr id="1048652" name="向右箭號 62"/>
          <p:cNvSpPr/>
          <p:nvPr/>
        </p:nvSpPr>
        <p:spPr>
          <a:xfrm>
            <a:off x="5197475" y="2151063"/>
            <a:ext cx="1881188" cy="66675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zh-TW"/>
          </a:p>
        </p:txBody>
      </p:sp>
      <p:sp>
        <p:nvSpPr>
          <p:cNvPr id="1048653" name="文字方塊 7"/>
          <p:cNvSpPr txBox="1">
            <a:spLocks noChangeArrowheads="1"/>
          </p:cNvSpPr>
          <p:nvPr/>
        </p:nvSpPr>
        <p:spPr bwMode="auto">
          <a:xfrm>
            <a:off x="5181601" y="2743201"/>
            <a:ext cx="2005013" cy="461963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zh-TW" lang="en-US"/>
              <a:t>convolution</a:t>
            </a:r>
            <a:endParaRPr altLang="en-US" lang="zh-TW"/>
          </a:p>
        </p:txBody>
      </p:sp>
      <p:graphicFrame>
        <p:nvGraphicFramePr>
          <p:cNvPr id="4194312" name="表格 8"/>
          <p:cNvGraphicFramePr>
            <a:graphicFrameLocks noGrp="1"/>
          </p:cNvGraphicFramePr>
          <p:nvPr/>
        </p:nvGraphicFramePr>
        <p:xfrm>
          <a:off x="6110288" y="1268413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/>
                <a:gridCol w="321204"/>
                <a:gridCol w="321204"/>
              </a:tblGrid>
              <a:tr h="271462"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1</a:t>
                      </a:r>
                      <a:endParaRPr altLang="en-US" dirty="0" sz="1400" lang="zh-TW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71462"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1</a:t>
                      </a:r>
                      <a:endParaRPr altLang="en-US" dirty="0" sz="1400" lang="zh-TW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71462"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1</a:t>
                      </a:r>
                      <a:endParaRPr altLang="en-US" dirty="0" sz="1400" lang="zh-TW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4313" name="表格 9"/>
          <p:cNvGraphicFramePr>
            <a:graphicFrameLocks noGrp="1"/>
          </p:cNvGraphicFramePr>
          <p:nvPr/>
        </p:nvGraphicFramePr>
        <p:xfrm>
          <a:off x="5027613" y="1273176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/>
                <a:gridCol w="315912"/>
                <a:gridCol w="315912"/>
              </a:tblGrid>
              <a:tr h="267229"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1</a:t>
                      </a:r>
                      <a:endParaRPr altLang="en-US" dirty="0" sz="1400" lang="zh-TW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67229"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1</a:t>
                      </a:r>
                      <a:endParaRPr altLang="en-US" dirty="0" sz="1400" lang="zh-TW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67229"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-1</a:t>
                      </a:r>
                      <a:endParaRPr altLang="en-US" dirty="0" sz="1400" lang="zh-TW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1400" lang="en-US"/>
                        <a:t>1</a:t>
                      </a:r>
                      <a:endParaRPr altLang="en-US" dirty="0" sz="1400" lang="zh-TW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54" name="矩形 11"/>
          <p:cNvSpPr/>
          <p:nvPr/>
        </p:nvSpPr>
        <p:spPr>
          <a:xfrm>
            <a:off x="2565401" y="1046163"/>
            <a:ext cx="7089775" cy="2603500"/>
          </a:xfrm>
          <a:prstGeom prst="rect"/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zh-TW"/>
          </a:p>
        </p:txBody>
      </p:sp>
      <p:sp>
        <p:nvSpPr>
          <p:cNvPr id="1048655" name="矩形 39"/>
          <p:cNvSpPr>
            <a:spLocks noChangeArrowheads="1"/>
          </p:cNvSpPr>
          <p:nvPr/>
        </p:nvSpPr>
        <p:spPr bwMode="auto">
          <a:xfrm>
            <a:off x="6796089" y="3898900"/>
            <a:ext cx="498475" cy="2624138"/>
          </a:xfrm>
          <a:prstGeom prst="rect"/>
          <a:solidFill>
            <a:srgbClr val="D9D9D9"/>
          </a:solidFill>
          <a:ln>
            <a:noFill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endParaRPr altLang="en-US" lang="zh-TW">
              <a:solidFill>
                <a:schemeClr val="dk1"/>
              </a:solidFill>
            </a:endParaRPr>
          </a:p>
        </p:txBody>
      </p:sp>
      <p:sp>
        <p:nvSpPr>
          <p:cNvPr id="1048656" name="矩形 40"/>
          <p:cNvSpPr>
            <a:spLocks noChangeArrowheads="1"/>
          </p:cNvSpPr>
          <p:nvPr/>
        </p:nvSpPr>
        <p:spPr bwMode="auto">
          <a:xfrm>
            <a:off x="6864350" y="4616450"/>
            <a:ext cx="342900" cy="342900"/>
          </a:xfrm>
          <a:prstGeom prst="rect"/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endParaRPr altLang="en-US" lang="zh-TW">
              <a:solidFill>
                <a:schemeClr val="dk1"/>
              </a:solidFill>
            </a:endParaRPr>
          </a:p>
        </p:txBody>
      </p:sp>
      <p:sp>
        <p:nvSpPr>
          <p:cNvPr id="1048657" name="矩形 41"/>
          <p:cNvSpPr>
            <a:spLocks noChangeArrowheads="1"/>
          </p:cNvSpPr>
          <p:nvPr/>
        </p:nvSpPr>
        <p:spPr bwMode="auto">
          <a:xfrm>
            <a:off x="6870700" y="4044950"/>
            <a:ext cx="342900" cy="342900"/>
          </a:xfrm>
          <a:prstGeom prst="rect"/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endParaRPr altLang="en-US" lang="zh-TW">
              <a:solidFill>
                <a:schemeClr val="dk1"/>
              </a:solidFill>
            </a:endParaRPr>
          </a:p>
        </p:txBody>
      </p:sp>
      <p:graphicFrame>
        <p:nvGraphicFramePr>
          <p:cNvPr id="4194314" name="Object 12"/>
          <p:cNvGraphicFramePr>
            <a:graphicFrameLocks noChangeAspect="1"/>
          </p:cNvGraphicFramePr>
          <p:nvPr/>
        </p:nvGraphicFramePr>
        <p:xfrm>
          <a:off x="6883400" y="3949701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2" imgH="4978400" imgW="3505200" progId="Equation.3">
                  <p:embed/>
                </p:oleObj>
              </mc:Choice>
              <mc:Fallback>
                <p:oleObj name="方程式" r:id="rId2" imgH="4978400" imgW="3505200" progId="Equation.3">
                  <p:embed/>
                  <p:pic>
                    <p:nvPicPr>
                      <p:cNvPr id="209717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400" y="3949701"/>
                        <a:ext cx="325438" cy="461963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5" name="Object 12"/>
          <p:cNvGraphicFramePr>
            <a:graphicFrameLocks noChangeAspect="1"/>
          </p:cNvGraphicFramePr>
          <p:nvPr/>
        </p:nvGraphicFramePr>
        <p:xfrm>
          <a:off x="6888164" y="453390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4" imgH="4978400" imgW="3797300" progId="Equation.3">
                  <p:embed/>
                </p:oleObj>
              </mc:Choice>
              <mc:Fallback>
                <p:oleObj name="方程式" r:id="rId4" imgH="4978400" imgW="3797300" progId="Equation.3">
                  <p:embed/>
                  <p:pic>
                    <p:nvPicPr>
                      <p:cNvPr id="209717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8164" y="4533901"/>
                        <a:ext cx="352425" cy="461963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58" name="矩形 44"/>
          <p:cNvSpPr>
            <a:spLocks noChangeArrowheads="1"/>
          </p:cNvSpPr>
          <p:nvPr/>
        </p:nvSpPr>
        <p:spPr bwMode="auto">
          <a:xfrm>
            <a:off x="8350251" y="3870326"/>
            <a:ext cx="746125" cy="2676525"/>
          </a:xfrm>
          <a:prstGeom prst="rect"/>
          <a:solidFill>
            <a:srgbClr val="D9D9D9"/>
          </a:solidFill>
          <a:ln>
            <a:noFill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endParaRPr altLang="en-US" lang="zh-TW">
              <a:solidFill>
                <a:schemeClr val="dk1"/>
              </a:solidFill>
            </a:endParaRPr>
          </a:p>
        </p:txBody>
      </p:sp>
      <p:sp>
        <p:nvSpPr>
          <p:cNvPr id="1048659" name="橢圓 45"/>
          <p:cNvSpPr>
            <a:spLocks noChangeArrowheads="1"/>
          </p:cNvSpPr>
          <p:nvPr/>
        </p:nvSpPr>
        <p:spPr bwMode="auto">
          <a:xfrm>
            <a:off x="8458201" y="3886201"/>
            <a:ext cx="574675" cy="574675"/>
          </a:xfrm>
          <a:prstGeom prst="ellipse"/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endParaRPr altLang="en-US" lang="zh-TW">
              <a:solidFill>
                <a:schemeClr val="dk1"/>
              </a:solidFill>
            </a:endParaRPr>
          </a:p>
        </p:txBody>
      </p:sp>
      <p:sp>
        <p:nvSpPr>
          <p:cNvPr id="1048660" name="橢圓 46"/>
          <p:cNvSpPr>
            <a:spLocks noChangeArrowheads="1"/>
          </p:cNvSpPr>
          <p:nvPr/>
        </p:nvSpPr>
        <p:spPr bwMode="auto">
          <a:xfrm>
            <a:off x="8450264" y="4660900"/>
            <a:ext cx="573087" cy="573088"/>
          </a:xfrm>
          <a:prstGeom prst="ellipse"/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endParaRPr altLang="en-US" lang="zh-TW">
              <a:solidFill>
                <a:schemeClr val="dk1"/>
              </a:solidFill>
            </a:endParaRPr>
          </a:p>
        </p:txBody>
      </p:sp>
      <p:sp>
        <p:nvSpPr>
          <p:cNvPr id="1048661" name="橢圓 47"/>
          <p:cNvSpPr>
            <a:spLocks noChangeArrowheads="1"/>
          </p:cNvSpPr>
          <p:nvPr/>
        </p:nvSpPr>
        <p:spPr bwMode="auto">
          <a:xfrm>
            <a:off x="8437564" y="5888039"/>
            <a:ext cx="574675" cy="574675"/>
          </a:xfrm>
          <a:prstGeom prst="ellipse"/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endParaRPr altLang="en-US" lang="zh-TW">
              <a:solidFill>
                <a:schemeClr val="dk1"/>
              </a:solidFill>
            </a:endParaRPr>
          </a:p>
        </p:txBody>
      </p:sp>
      <p:sp>
        <p:nvSpPr>
          <p:cNvPr id="1048662" name="文字方塊 48"/>
          <p:cNvSpPr txBox="1">
            <a:spLocks noChangeArrowheads="1"/>
          </p:cNvSpPr>
          <p:nvPr/>
        </p:nvSpPr>
        <p:spPr bwMode="auto">
          <a:xfrm rot="5400000">
            <a:off x="8435976" y="5316855"/>
            <a:ext cx="768350" cy="51054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sz="2800" lang="en-US"/>
              <a:t>……</a:t>
            </a:r>
            <a:endParaRPr altLang="en-US" sz="2800" lang="zh-TW"/>
          </a:p>
        </p:txBody>
      </p:sp>
      <p:sp>
        <p:nvSpPr>
          <p:cNvPr id="1048663" name="矩形 49"/>
          <p:cNvSpPr>
            <a:spLocks noChangeArrowheads="1"/>
          </p:cNvSpPr>
          <p:nvPr/>
        </p:nvSpPr>
        <p:spPr bwMode="auto">
          <a:xfrm>
            <a:off x="6873875" y="6013450"/>
            <a:ext cx="342900" cy="342900"/>
          </a:xfrm>
          <a:prstGeom prst="rect"/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endParaRPr altLang="en-US" lang="zh-TW">
              <a:solidFill>
                <a:schemeClr val="dk1"/>
              </a:solidFill>
            </a:endParaRPr>
          </a:p>
        </p:txBody>
      </p:sp>
      <p:graphicFrame>
        <p:nvGraphicFramePr>
          <p:cNvPr id="4194316" name="Object 12"/>
          <p:cNvGraphicFramePr>
            <a:graphicFrameLocks noChangeAspect="1"/>
          </p:cNvGraphicFramePr>
          <p:nvPr/>
        </p:nvGraphicFramePr>
        <p:xfrm>
          <a:off x="6843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6" imgH="5270500" imgW="4978400" progId="Equation.3">
                  <p:embed/>
                </p:oleObj>
              </mc:Choice>
              <mc:Fallback>
                <p:oleObj name="方程式" r:id="rId6" imgH="5270500" imgW="4978400" progId="Equation.3">
                  <p:embed/>
                  <p:pic>
                    <p:nvPicPr>
                      <p:cNvPr id="209717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3713" y="5918200"/>
                        <a:ext cx="461962" cy="488950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64" name="文字方塊 51"/>
          <p:cNvSpPr txBox="1">
            <a:spLocks noChangeArrowheads="1"/>
          </p:cNvSpPr>
          <p:nvPr/>
        </p:nvSpPr>
        <p:spPr bwMode="auto">
          <a:xfrm rot="5400000">
            <a:off x="6765132" y="5266055"/>
            <a:ext cx="768350" cy="51054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sz="2800" lang="en-US"/>
              <a:t>……</a:t>
            </a:r>
            <a:endParaRPr altLang="en-US" sz="2800" lang="zh-TW"/>
          </a:p>
        </p:txBody>
      </p:sp>
      <p:cxnSp>
        <p:nvCxnSpPr>
          <p:cNvPr id="3145731" name="直線單箭頭接點 52"/>
          <p:cNvCxnSpPr>
            <a:cxnSpLocks/>
            <a:endCxn id="1048659" idx="2"/>
          </p:cNvCxnSpPr>
          <p:nvPr/>
        </p:nvCxnSpPr>
        <p:spPr>
          <a:xfrm flipV="1">
            <a:off x="7219950" y="4173538"/>
            <a:ext cx="1238250" cy="12700"/>
          </a:xfrm>
          <a:prstGeom prst="straightConnector1"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直線單箭頭接點 53"/>
          <p:cNvCxnSpPr>
            <a:cxnSpLocks/>
            <a:stCxn id="1048657" idx="3"/>
            <a:endCxn id="1048660" idx="2"/>
          </p:cNvCxnSpPr>
          <p:nvPr/>
        </p:nvCxnSpPr>
        <p:spPr>
          <a:xfrm>
            <a:off x="7213601" y="4216400"/>
            <a:ext cx="1236663" cy="730250"/>
          </a:xfrm>
          <a:prstGeom prst="straightConnector1"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直線單箭頭接點 54"/>
          <p:cNvCxnSpPr>
            <a:cxnSpLocks/>
            <a:stCxn id="1048657" idx="3"/>
            <a:endCxn id="1048661" idx="2"/>
          </p:cNvCxnSpPr>
          <p:nvPr/>
        </p:nvCxnSpPr>
        <p:spPr>
          <a:xfrm>
            <a:off x="7213601" y="4216401"/>
            <a:ext cx="1223963" cy="1958975"/>
          </a:xfrm>
          <a:prstGeom prst="straightConnector1"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線單箭頭接點 55"/>
          <p:cNvCxnSpPr>
            <a:cxnSpLocks/>
            <a:endCxn id="1048659" idx="2"/>
          </p:cNvCxnSpPr>
          <p:nvPr/>
        </p:nvCxnSpPr>
        <p:spPr>
          <a:xfrm flipV="1">
            <a:off x="7251700" y="4173538"/>
            <a:ext cx="1206500" cy="595312"/>
          </a:xfrm>
          <a:prstGeom prst="straightConnector1"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直線單箭頭接點 56"/>
          <p:cNvCxnSpPr>
            <a:cxnSpLocks/>
            <a:stCxn id="1048656" idx="3"/>
            <a:endCxn id="1048660" idx="2"/>
          </p:cNvCxnSpPr>
          <p:nvPr/>
        </p:nvCxnSpPr>
        <p:spPr>
          <a:xfrm>
            <a:off x="7207251" y="4787900"/>
            <a:ext cx="1243013" cy="158750"/>
          </a:xfrm>
          <a:prstGeom prst="straightConnector1"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直線單箭頭接點 57"/>
          <p:cNvCxnSpPr>
            <a:cxnSpLocks/>
            <a:stCxn id="1048656" idx="3"/>
            <a:endCxn id="1048661" idx="2"/>
          </p:cNvCxnSpPr>
          <p:nvPr/>
        </p:nvCxnSpPr>
        <p:spPr>
          <a:xfrm>
            <a:off x="7207251" y="4787901"/>
            <a:ext cx="1230313" cy="1387475"/>
          </a:xfrm>
          <a:prstGeom prst="straightConnector1"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直線單箭頭接點 58"/>
          <p:cNvCxnSpPr>
            <a:cxnSpLocks/>
            <a:endCxn id="1048659" idx="2"/>
          </p:cNvCxnSpPr>
          <p:nvPr/>
        </p:nvCxnSpPr>
        <p:spPr>
          <a:xfrm flipV="1">
            <a:off x="7316788" y="4173538"/>
            <a:ext cx="1141412" cy="1993900"/>
          </a:xfrm>
          <a:prstGeom prst="straightConnector1"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直線單箭頭接點 59"/>
          <p:cNvCxnSpPr>
            <a:cxnSpLocks/>
            <a:endCxn id="1048660" idx="2"/>
          </p:cNvCxnSpPr>
          <p:nvPr/>
        </p:nvCxnSpPr>
        <p:spPr>
          <a:xfrm flipV="1">
            <a:off x="7305675" y="4946651"/>
            <a:ext cx="1144588" cy="1216025"/>
          </a:xfrm>
          <a:prstGeom prst="straightConnector1"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線單箭頭接點 60"/>
          <p:cNvCxnSpPr>
            <a:cxnSpLocks/>
            <a:endCxn id="1048661" idx="2"/>
          </p:cNvCxnSpPr>
          <p:nvPr/>
        </p:nvCxnSpPr>
        <p:spPr>
          <a:xfrm>
            <a:off x="7305675" y="6162675"/>
            <a:ext cx="1131888" cy="12700"/>
          </a:xfrm>
          <a:prstGeom prst="straightConnector1"/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94317" name="內容版面配置區 3"/>
          <p:cNvGraphicFramePr>
            <a:graphicFrameLocks/>
          </p:cNvGraphicFramePr>
          <p:nvPr/>
        </p:nvGraphicFramePr>
        <p:xfrm>
          <a:off x="4856163" y="4275138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/>
                <a:gridCol w="300831"/>
                <a:gridCol w="300831"/>
                <a:gridCol w="300831"/>
                <a:gridCol w="300831"/>
                <a:gridCol w="300831"/>
              </a:tblGrid>
              <a:tr h="287073"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</a:tr>
              <a:tr h="287073"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</a:tr>
              <a:tr h="287073"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</a:tr>
              <a:tr h="287073"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</a:tr>
              <a:tr h="287073"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</a:tr>
              <a:tr h="287073"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1500" lang="zh-TW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p>
                      <a:pPr algn="ctr"/>
                      <a:r>
                        <a:rPr altLang="zh-TW" dirty="0" sz="1500" lang="en-US"/>
                        <a:t>0</a:t>
                      </a:r>
                      <a:endParaRPr altLang="en-US" dirty="0" sz="1500" lang="zh-TW"/>
                    </a:p>
                  </a:txBody>
                  <a:tcPr marL="57429" marR="57429" marT="28707" marB="28707"/>
                </a:tc>
              </a:tr>
            </a:tbl>
          </a:graphicData>
        </a:graphic>
      </p:graphicFrame>
      <p:sp>
        <p:nvSpPr>
          <p:cNvPr id="1048665" name="矩形 68"/>
          <p:cNvSpPr>
            <a:spLocks noChangeArrowheads="1"/>
          </p:cNvSpPr>
          <p:nvPr/>
        </p:nvSpPr>
        <p:spPr bwMode="auto">
          <a:xfrm>
            <a:off x="1843088" y="150814"/>
            <a:ext cx="6164580" cy="574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zh-TW" b="1" sz="3200" i="1" lang="en-US" u="sng"/>
              <a:t>Convolution v.s. Fully Connected</a:t>
            </a:r>
            <a:endParaRPr altLang="en-US" b="1" sz="3200" i="1" lang="zh-TW" u="sng"/>
          </a:p>
        </p:txBody>
      </p:sp>
      <p:sp>
        <p:nvSpPr>
          <p:cNvPr id="1048666" name="文字方塊 69"/>
          <p:cNvSpPr txBox="1">
            <a:spLocks noChangeArrowheads="1"/>
          </p:cNvSpPr>
          <p:nvPr/>
        </p:nvSpPr>
        <p:spPr bwMode="auto">
          <a:xfrm>
            <a:off x="6724137" y="6374186"/>
            <a:ext cx="3452252" cy="523220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zh-TW" dirty="0" sz="2800" lang="en-US"/>
              <a:t>Fully-connected</a:t>
            </a:r>
            <a:endParaRPr altLang="en-US" dirty="0" sz="2800" lang="zh-TW"/>
          </a:p>
        </p:txBody>
      </p:sp>
      <p:sp>
        <p:nvSpPr>
          <p:cNvPr id="1048667" name="矩形 71"/>
          <p:cNvSpPr/>
          <p:nvPr/>
        </p:nvSpPr>
        <p:spPr>
          <a:xfrm>
            <a:off x="8256589" y="3797300"/>
            <a:ext cx="915987" cy="2749550"/>
          </a:xfrm>
          <a:prstGeom prst="rect"/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zh-TW"/>
          </a:p>
        </p:txBody>
      </p:sp>
      <p:sp>
        <p:nvSpPr>
          <p:cNvPr id="1048668" name="矩形 72"/>
          <p:cNvSpPr/>
          <p:nvPr/>
        </p:nvSpPr>
        <p:spPr>
          <a:xfrm>
            <a:off x="7191375" y="1233488"/>
            <a:ext cx="2084388" cy="2057400"/>
          </a:xfrm>
          <a:prstGeom prst="rect"/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zh-TW"/>
          </a:p>
        </p:txBody>
      </p:sp>
      <p:sp>
        <p:nvSpPr>
          <p:cNvPr id="1048669" name="TextBox 1"/>
          <p:cNvSpPr txBox="1"/>
          <p:nvPr/>
        </p:nvSpPr>
        <p:spPr>
          <a:xfrm>
            <a:off x="4214718" y="5933171"/>
            <a:ext cx="3102069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IN"/>
              <a:t>Final image after set of convolution operations 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7" grpId="0" animBg="1"/>
      <p:bldP spid="104866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标题 2"/>
          <p:cNvSpPr>
            <a:spLocks noGrp="1"/>
          </p:cNvSpPr>
          <p:nvPr>
            <p:ph type="title"/>
          </p:nvPr>
        </p:nvSpPr>
        <p:spPr>
          <a:xfrm>
            <a:off x="2345531" y="553641"/>
            <a:ext cx="7358063" cy="1000125"/>
          </a:xfrm>
        </p:spPr>
        <p:txBody>
          <a:bodyPr>
            <a:normAutofit/>
          </a:bodyPr>
          <a:p>
            <a:r>
              <a:rPr altLang="zh-CN" dirty="0" sz="2812" lang="en-US"/>
              <a:t>Dense neural network and Convolutional neural network</a:t>
            </a:r>
            <a:endParaRPr altLang="en-US" dirty="0" sz="2812" lang="zh-CN"/>
          </a:p>
        </p:txBody>
      </p:sp>
      <p:pic>
        <p:nvPicPr>
          <p:cNvPr id="2097152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850465" y="2300679"/>
            <a:ext cx="8491071" cy="2685268"/>
          </a:xfrm>
          <a:prstGeom prst="rect"/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标题 1"/>
          <p:cNvSpPr>
            <a:spLocks noGrp="1"/>
          </p:cNvSpPr>
          <p:nvPr>
            <p:ph type="title"/>
          </p:nvPr>
        </p:nvSpPr>
        <p:spPr>
          <a:xfrm>
            <a:off x="730623" y="-154829"/>
            <a:ext cx="10515600" cy="1325563"/>
          </a:xfrm>
        </p:spPr>
        <p:txBody>
          <a:bodyPr/>
          <a:p>
            <a:r>
              <a:rPr altLang="zh-CN" dirty="0" lang="en-US" err="1"/>
              <a:t>Softmax</a:t>
            </a:r>
            <a:r>
              <a:rPr altLang="zh-CN" dirty="0" lang="en-US"/>
              <a:t> unit:</a:t>
            </a:r>
            <a:endParaRPr altLang="en-US" dirty="0" lang="zh-CN"/>
          </a:p>
        </p:txBody>
      </p:sp>
      <p:pic>
        <p:nvPicPr>
          <p:cNvPr id="2097175" name="Picture 2" descr="Convolutional Neural Networks (CNN): Softmax &amp; Cross-Entropy - Blogs -  SuperDataScience | Machine Learning | AI | Data Science Career | Analytics  | Success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218639" y="1905841"/>
            <a:ext cx="8248650" cy="3781425"/>
          </a:xfrm>
          <a:prstGeom prst="rect"/>
          <a:noFill/>
        </p:spPr>
      </p:pic>
      <p:sp>
        <p:nvSpPr>
          <p:cNvPr id="1048671" name="标题 1"/>
          <p:cNvSpPr txBox="1"/>
          <p:nvPr/>
        </p:nvSpPr>
        <p:spPr>
          <a:xfrm>
            <a:off x="838200" y="338231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b="0" dirty="0" sz="2000" i="0" lang="en-US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dirty="0" sz="2000" lang="en-US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b="0" dirty="0" sz="2000" i="0" lang="en-US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b="0" dirty="0" sz="2000" i="0" lang="en-US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b="0" dirty="0" sz="2000" i="0" lang="en-US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function is often used as the last </a:t>
            </a:r>
            <a:r>
              <a:rPr b="0" dirty="0" sz="2000" i="0" lang="en-US" strike="noStrike" u="non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Activation function"/>
              </a:rPr>
              <a:t>activation function</a:t>
            </a:r>
            <a:r>
              <a:rPr b="0" dirty="0" sz="2000" i="0" lang="en-US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a </a:t>
            </a:r>
            <a:r>
              <a:rPr b="0" dirty="0" sz="2000" i="0" lang="en-US" strike="noStrike" u="non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rtificial neural network"/>
              </a:rPr>
              <a:t>neural network</a:t>
            </a:r>
            <a:r>
              <a:rPr b="0" dirty="0" sz="2000" i="0" lang="en-US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normalize the output of a network to a </a:t>
            </a:r>
            <a:r>
              <a:rPr b="0" dirty="0" sz="2000" i="0" lang="en-US" strike="noStrike" u="none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Probability distribution"/>
              </a:rPr>
              <a:t>probability distribution</a:t>
            </a:r>
            <a:r>
              <a:rPr b="0" dirty="0" sz="2000" i="0" lang="en-US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over predicted output classes</a:t>
            </a:r>
            <a:endParaRPr altLang="en-US" dirty="0" sz="2000" lang="zh-CN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Final block diagram of CNN</a:t>
            </a:r>
          </a:p>
        </p:txBody>
      </p:sp>
      <p:pic>
        <p:nvPicPr>
          <p:cNvPr id="2097176" name="Picture 2" descr="Understanding of Convolutional Neural Network (CNN) — Deep Learning | by  Prabhu | Medium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810870" y="1956547"/>
            <a:ext cx="7915836" cy="4038600"/>
          </a:xfrm>
          <a:prstGeom prst="rect"/>
          <a:noFill/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Picture 2" descr="MNIST Handwritten Digits Classification using a Convolutional Neural Network  (CNN) | by Krut Patel | Towards Data Scienc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887506" y="744071"/>
            <a:ext cx="9421906" cy="4975411"/>
          </a:xfrm>
          <a:prstGeom prst="rect"/>
          <a:noFill/>
        </p:spPr>
      </p:pic>
      <p:sp>
        <p:nvSpPr>
          <p:cNvPr id="1048673" name="TextBox 3"/>
          <p:cNvSpPr txBox="1"/>
          <p:nvPr/>
        </p:nvSpPr>
        <p:spPr>
          <a:xfrm>
            <a:off x="10309411" y="1246617"/>
            <a:ext cx="1586753" cy="40919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/>
              <a:t>0.001</a:t>
            </a:r>
          </a:p>
          <a:p>
            <a:r>
              <a:rPr dirty="0" lang="en-IN"/>
              <a:t>0.11</a:t>
            </a:r>
          </a:p>
          <a:p>
            <a:r>
              <a:rPr dirty="0" lang="en-IN"/>
              <a:t>0.12</a:t>
            </a:r>
          </a:p>
          <a:p>
            <a:r>
              <a:rPr dirty="0" lang="en-IN"/>
              <a:t>0.101</a:t>
            </a:r>
          </a:p>
          <a:p>
            <a:r>
              <a:rPr dirty="0" lang="en-IN">
                <a:solidFill>
                  <a:srgbClr val="00B050"/>
                </a:solidFill>
              </a:rPr>
              <a:t>0.80</a:t>
            </a:r>
            <a:r>
              <a:rPr dirty="0" lang="en-IN">
                <a:solidFill>
                  <a:srgbClr val="00B050"/>
                </a:solidFill>
                <a:sym typeface="Wingdings" panose="05000000000000000000" pitchFamily="2" charset="2"/>
              </a:rPr>
              <a:t> 4 will be activated </a:t>
            </a:r>
            <a:endParaRPr dirty="0" lang="en-IN">
              <a:solidFill>
                <a:srgbClr val="00B050"/>
              </a:solidFill>
            </a:endParaRPr>
          </a:p>
          <a:p>
            <a:r>
              <a:rPr dirty="0" lang="en-IN"/>
              <a:t>0.13</a:t>
            </a:r>
          </a:p>
          <a:p>
            <a:r>
              <a:rPr dirty="0" lang="en-IN"/>
              <a:t>0.113</a:t>
            </a:r>
          </a:p>
          <a:p>
            <a:r>
              <a:rPr dirty="0" lang="en-IN"/>
              <a:t>0.14</a:t>
            </a:r>
          </a:p>
          <a:p>
            <a:r>
              <a:rPr dirty="0" lang="en-IN"/>
              <a:t>0.15</a:t>
            </a:r>
          </a:p>
          <a:p>
            <a:r>
              <a:rPr dirty="0" lang="en-IN"/>
              <a:t>0.12</a:t>
            </a:r>
          </a:p>
          <a:p>
            <a:endParaRPr dirty="0" lang="en-IN"/>
          </a:p>
          <a:p>
            <a:endParaRPr dirty="0" lang="en-IN"/>
          </a:p>
          <a:p>
            <a:endParaRPr dirty="0" lang="en-IN"/>
          </a:p>
          <a:p>
            <a:endParaRPr dirty="0" lang="en-IN"/>
          </a:p>
        </p:txBody>
      </p:sp>
      <p:sp>
        <p:nvSpPr>
          <p:cNvPr id="1048674" name="TextBox 4"/>
          <p:cNvSpPr txBox="1"/>
          <p:nvPr/>
        </p:nvSpPr>
        <p:spPr>
          <a:xfrm>
            <a:off x="9242612" y="3429000"/>
            <a:ext cx="1335741" cy="369332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lang="en-IN" err="1"/>
              <a:t>softmax</a:t>
            </a:r>
            <a:endParaRPr b="1" dirty="0" lang="en-IN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To be covered:</a:t>
            </a:r>
          </a:p>
        </p:txBody>
      </p:sp>
      <p:pic>
        <p:nvPicPr>
          <p:cNvPr id="2097178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338232" y="1825625"/>
            <a:ext cx="5515536" cy="4351338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Sparsely connected image matrix</a:t>
            </a:r>
          </a:p>
        </p:txBody>
      </p:sp>
      <p:pic>
        <p:nvPicPr>
          <p:cNvPr id="2097179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3649" y="1793125"/>
            <a:ext cx="4423506" cy="3271750"/>
          </a:xfrm>
        </p:spPr>
      </p:pic>
      <p:pic>
        <p:nvPicPr>
          <p:cNvPr id="2097180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973751" y="2160495"/>
            <a:ext cx="4472175" cy="2170732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08530" y="833718"/>
            <a:ext cx="8976682" cy="4498073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Padding</a:t>
            </a:r>
          </a:p>
        </p:txBody>
      </p:sp>
      <p:sp>
        <p:nvSpPr>
          <p:cNvPr id="1048678" name="TextBox 7"/>
          <p:cNvSpPr txBox="1"/>
          <p:nvPr/>
        </p:nvSpPr>
        <p:spPr>
          <a:xfrm>
            <a:off x="838199" y="1591706"/>
            <a:ext cx="7884459" cy="1424940"/>
          </a:xfrm>
          <a:prstGeom prst="rect"/>
          <a:noFill/>
        </p:spPr>
        <p:txBody>
          <a:bodyPr wrap="square">
            <a:spAutoFit/>
          </a:bodyPr>
          <a:p>
            <a:r>
              <a:rPr b="0" dirty="0" i="0" lang="en-US">
                <a:solidFill>
                  <a:srgbClr val="000000"/>
                </a:solidFill>
                <a:effectLst/>
                <a:latin typeface="Raleway" pitchFamily="2" charset="0"/>
              </a:rPr>
              <a:t>In a convolutional layer, we observe that </a:t>
            </a:r>
            <a:r>
              <a:rPr b="1" dirty="0" i="0" lang="en-US">
                <a:solidFill>
                  <a:srgbClr val="000000"/>
                </a:solidFill>
                <a:effectLst/>
                <a:latin typeface="Raleway" pitchFamily="2" charset="0"/>
              </a:rPr>
              <a:t>the pixels located on the corners and the edges are used much less than those in the middle.</a:t>
            </a:r>
          </a:p>
          <a:p>
            <a:endParaRPr b="1" dirty="0" lang="en-US">
              <a:solidFill>
                <a:srgbClr val="000000"/>
              </a:solidFill>
              <a:latin typeface="Raleway" pitchFamily="2" charset="0"/>
            </a:endParaRPr>
          </a:p>
          <a:p>
            <a:endParaRPr b="1" dirty="0" i="0" lang="en-US">
              <a:solidFill>
                <a:srgbClr val="000000"/>
              </a:solidFill>
              <a:effectLst/>
              <a:latin typeface="Raleway" pitchFamily="2" charset="0"/>
            </a:endParaRPr>
          </a:p>
          <a:p>
            <a:r>
              <a:rPr b="0" dirty="0" i="0" lang="en-US">
                <a:solidFill>
                  <a:srgbClr val="000000"/>
                </a:solidFill>
                <a:effectLst/>
                <a:latin typeface="Raleway" pitchFamily="2" charset="0"/>
              </a:rPr>
              <a:t> </a:t>
            </a:r>
            <a:endParaRPr dirty="0" lang="en-IN"/>
          </a:p>
        </p:txBody>
      </p:sp>
      <p:pic>
        <p:nvPicPr>
          <p:cNvPr id="2097182" name="Picture 9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250574" y="2382491"/>
            <a:ext cx="8189261" cy="3287786"/>
          </a:xfrm>
          <a:prstGeom prst="rect"/>
          <a:noFill/>
        </p:spPr>
      </p:pic>
      <p:sp>
        <p:nvSpPr>
          <p:cNvPr id="1048679" name="TextBox 12"/>
          <p:cNvSpPr txBox="1"/>
          <p:nvPr/>
        </p:nvSpPr>
        <p:spPr>
          <a:xfrm>
            <a:off x="1775012" y="5253318"/>
            <a:ext cx="4769223" cy="1158240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/>
              <a:t>Here we applied padding(p) =2</a:t>
            </a:r>
          </a:p>
          <a:p>
            <a:r>
              <a:rPr dirty="0" lang="en-IN"/>
              <a:t>Initial image size(</a:t>
            </a:r>
            <a:r>
              <a:rPr dirty="0" lang="en-IN" err="1"/>
              <a:t>HxW</a:t>
            </a:r>
            <a:r>
              <a:rPr dirty="0" lang="en-IN"/>
              <a:t>) = 5x5</a:t>
            </a:r>
          </a:p>
          <a:p>
            <a:r>
              <a:rPr dirty="0" lang="en-IN"/>
              <a:t>After padding the image size will be :  (H+2p)x(W+2p)= 9x9 in this case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Important Formula</a:t>
            </a:r>
          </a:p>
        </p:txBody>
      </p:sp>
      <p:sp>
        <p:nvSpPr>
          <p:cNvPr id="1048681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p>
            <a:r>
              <a:rPr dirty="0" lang="en-IN"/>
              <a:t>Given an input image of size (</a:t>
            </a:r>
            <a:r>
              <a:rPr dirty="0" lang="en-IN" err="1"/>
              <a:t>NxN</a:t>
            </a:r>
            <a:r>
              <a:rPr dirty="0" lang="en-IN"/>
              <a:t>)  ,kernel size (</a:t>
            </a:r>
            <a:r>
              <a:rPr dirty="0" lang="en-IN" err="1"/>
              <a:t>KxK</a:t>
            </a:r>
            <a:r>
              <a:rPr dirty="0" lang="en-IN"/>
              <a:t>) and padding =P and Stride =S</a:t>
            </a:r>
          </a:p>
          <a:p>
            <a:pPr indent="0" marL="0">
              <a:buNone/>
            </a:pPr>
            <a:r>
              <a:rPr dirty="0" lang="en-IN"/>
              <a:t>The output image size after one convolution will be: </a:t>
            </a:r>
          </a:p>
          <a:p>
            <a:pPr indent="0" marL="0">
              <a:buNone/>
            </a:pPr>
            <a:r>
              <a:rPr altLang="en-US" baseline="0" b="0" cap="none" dirty="0" sz="2800" i="0" kumimoji="0" lang="en-US" normalizeH="0" strike="noStrike" u="none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                  [(N−K+2P)/S]+1</a:t>
            </a:r>
            <a:r>
              <a:rPr altLang="en-US" baseline="0" b="0" cap="none" dirty="0" sz="2000" i="0" kumimoji="0" lang="en-US" normalizeH="0" strike="noStrike" u="none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altLang="en-US" baseline="0" b="0" cap="none" dirty="0" sz="5400" i="0" kumimoji="0" lang="en-US" normalizeH="0" strike="noStrike" u="none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indent="0" marL="0">
              <a:buNone/>
            </a:pPr>
            <a:endParaRPr dirty="0" lang="en-IN"/>
          </a:p>
          <a:p>
            <a:pPr indent="0" marL="0">
              <a:buNone/>
            </a:pPr>
            <a:endParaRPr dirty="0"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>
          <a:xfrm>
            <a:off x="757517" y="-72232"/>
            <a:ext cx="10515600" cy="1325563"/>
          </a:xfrm>
        </p:spPr>
        <p:txBody>
          <a:bodyPr/>
          <a:p>
            <a:r>
              <a:rPr dirty="0" lang="en-IN"/>
              <a:t>Transposed Convolution:</a:t>
            </a:r>
          </a:p>
        </p:txBody>
      </p:sp>
      <p:sp>
        <p:nvSpPr>
          <p:cNvPr id="1048683" name="Content Placeholder 2"/>
          <p:cNvSpPr>
            <a:spLocks noGrp="1"/>
          </p:cNvSpPr>
          <p:nvPr>
            <p:ph idx="1"/>
          </p:nvPr>
        </p:nvSpPr>
        <p:spPr>
          <a:xfrm>
            <a:off x="443753" y="1074037"/>
            <a:ext cx="10515600" cy="4351338"/>
          </a:xfrm>
        </p:spPr>
        <p:txBody>
          <a:bodyPr/>
          <a:p>
            <a:r>
              <a:rPr dirty="0" sz="2400" lang="en-IN"/>
              <a:t>A technique to make output size larger than input.</a:t>
            </a:r>
          </a:p>
          <a:p>
            <a:r>
              <a:rPr dirty="0" sz="2400" lang="en-IN"/>
              <a:t>Also comes under “</a:t>
            </a:r>
            <a:r>
              <a:rPr dirty="0" sz="2400" lang="en-IN" err="1"/>
              <a:t>Upsampling</a:t>
            </a:r>
            <a:r>
              <a:rPr dirty="0" sz="2400" lang="en-IN"/>
              <a:t>” techniques.</a:t>
            </a:r>
          </a:p>
          <a:p>
            <a:r>
              <a:rPr dirty="0" sz="2400" lang="en-IN" err="1"/>
              <a:t>Upsampling</a:t>
            </a:r>
            <a:r>
              <a:rPr dirty="0" sz="2400" lang="en-IN"/>
              <a:t> using </a:t>
            </a:r>
            <a:r>
              <a:rPr dirty="0" sz="2400" lang="en-US"/>
              <a:t>T</a:t>
            </a:r>
            <a:r>
              <a:rPr dirty="0" sz="2400" lang="en-IN"/>
              <a:t>ransposed convolution</a:t>
            </a:r>
            <a:r>
              <a:rPr dirty="0" sz="2400" lang="en-US"/>
              <a:t> </a:t>
            </a:r>
            <a:r>
              <a:rPr dirty="0" sz="2400" lang="en-US"/>
              <a:t>increases</a:t>
            </a:r>
            <a:r>
              <a:rPr dirty="0" sz="2400" lang="en-IN"/>
              <a:t> image resolution. Ex: from 100x100 to 300x300 pixels</a:t>
            </a:r>
            <a:endParaRPr altLang="en-US" lang="zh-CN"/>
          </a:p>
          <a:p>
            <a:endParaRPr dirty="0" lang="en-IN"/>
          </a:p>
          <a:p>
            <a:r>
              <a:rPr dirty="0" lang="en-IN"/>
              <a:t> </a:t>
            </a:r>
          </a:p>
        </p:txBody>
      </p:sp>
      <p:pic>
        <p:nvPicPr>
          <p:cNvPr id="209718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022402" y="2828599"/>
            <a:ext cx="6147195" cy="3743045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Example:</a:t>
            </a:r>
          </a:p>
        </p:txBody>
      </p:sp>
      <p:pic>
        <p:nvPicPr>
          <p:cNvPr id="2097184" name="Picture 6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632978" y="2503394"/>
            <a:ext cx="8334375" cy="1600200"/>
          </a:xfrm>
          <a:prstGeom prst="rect"/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Gray scale vs </a:t>
            </a:r>
            <a:r>
              <a:rPr dirty="0" lang="en-IN" err="1"/>
              <a:t>color</a:t>
            </a:r>
            <a:r>
              <a:rPr dirty="0" lang="en-IN"/>
              <a:t> image </a:t>
            </a:r>
          </a:p>
        </p:txBody>
      </p:sp>
      <p:pic>
        <p:nvPicPr>
          <p:cNvPr id="2097153" name="Picture 2" descr="Grayscale - Wikiwand"/>
          <p:cNvPicPr>
            <a:picLocks noChangeAspect="1" noGrp="1" noChangeArrowheads="1"/>
          </p:cNvPicPr>
          <p:nvPr>
            <p:ph idx="1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330749" y="1798731"/>
            <a:ext cx="6608006" cy="4351338"/>
          </a:xfrm>
          <a:prstGeom prst="rect"/>
          <a:noFill/>
        </p:spPr>
      </p:pic>
      <p:pic>
        <p:nvPicPr>
          <p:cNvPr id="2097154" name="Picture 4" descr="How to Convert an RGB Image to Grayscale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8697955" y="2461932"/>
            <a:ext cx="2181225" cy="2095500"/>
          </a:xfrm>
          <a:prstGeom prst="rect"/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Dilated convolution</a:t>
            </a:r>
          </a:p>
        </p:txBody>
      </p:sp>
      <p:sp>
        <p:nvSpPr>
          <p:cNvPr id="1048686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IN"/>
              <a:t>Another way to get larger output size is to spread out input images by inserting padding –both around and between input elements.</a:t>
            </a:r>
          </a:p>
          <a:p>
            <a:r>
              <a:rPr dirty="0" lang="en-IN"/>
              <a:t>This is called Dilated convolution.</a:t>
            </a:r>
          </a:p>
          <a:p>
            <a:pPr indent="0" marL="0">
              <a:buNone/>
            </a:pPr>
            <a:r>
              <a:rPr dirty="0" lang="en-IN"/>
              <a:t> </a:t>
            </a:r>
          </a:p>
        </p:txBody>
      </p:sp>
      <p:sp>
        <p:nvSpPr>
          <p:cNvPr id="1048687" name="AutoShape 2" descr="An illustration of the receptive field for one dilated convolution with different dilation factors. A 3×3 convolution kernel is used in the example.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/>
          <a:noFill/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IN"/>
          </a:p>
        </p:txBody>
      </p:sp>
      <p:sp>
        <p:nvSpPr>
          <p:cNvPr id="1048688" name="AutoShape 4" descr="An illustration of the receptive field for one dilated convolution with different dilation factors. A 3×3 convolution kernel is used in the example.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/>
          <a:noFill/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IN"/>
          </a:p>
        </p:txBody>
      </p:sp>
      <p:pic>
        <p:nvPicPr>
          <p:cNvPr id="2097185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258814" y="3276600"/>
            <a:ext cx="6870634" cy="2631141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sp>
        <p:nvSpPr>
          <p:cNvPr id="104869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IN"/>
              <a:t>Let’s say we have a 3x3 input image.</a:t>
            </a:r>
          </a:p>
          <a:p>
            <a:r>
              <a:rPr dirty="0" lang="en-IN"/>
              <a:t>Rather than putting 3x3 image as a whole, we split the image into individual pixels and add padding between the pixels and along the boundaries as well. </a:t>
            </a:r>
          </a:p>
        </p:txBody>
      </p:sp>
      <p:pic>
        <p:nvPicPr>
          <p:cNvPr id="2097186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42804" y="3710376"/>
            <a:ext cx="3520745" cy="2682472"/>
          </a:xfrm>
          <a:prstGeom prst="rect"/>
        </p:spPr>
      </p:pic>
      <p:pic>
        <p:nvPicPr>
          <p:cNvPr id="2097187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033872" y="3429000"/>
            <a:ext cx="2789162" cy="2728196"/>
          </a:xfrm>
          <a:prstGeom prst="rect"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IN"/>
              <a:t>Convolution Algorithm:</a:t>
            </a:r>
          </a:p>
        </p:txBody>
      </p:sp>
      <p:sp>
        <p:nvSpPr>
          <p:cNvPr id="1048692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indent="0" marL="0">
              <a:buNone/>
            </a:pPr>
            <a:r>
              <a:rPr dirty="0" lang="en-IN"/>
              <a:t>1. Stride convolution</a:t>
            </a:r>
          </a:p>
          <a:p>
            <a:pPr indent="0" marL="0">
              <a:buNone/>
            </a:pPr>
            <a:r>
              <a:rPr dirty="0" lang="en-IN"/>
              <a:t>2. Padding convolution </a:t>
            </a:r>
          </a:p>
          <a:p>
            <a:pPr indent="0" marL="0">
              <a:buNone/>
            </a:pPr>
            <a:r>
              <a:rPr dirty="0" lang="en-IN"/>
              <a:t>3.Transposed convolution</a:t>
            </a:r>
          </a:p>
          <a:p>
            <a:pPr indent="0" marL="0">
              <a:buNone/>
            </a:pPr>
            <a:r>
              <a:rPr dirty="0" lang="en-IN"/>
              <a:t>4. Dilated Convolution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78541" y="1044922"/>
            <a:ext cx="6005080" cy="3208298"/>
          </a:xfrm>
        </p:spPr>
      </p:pic>
      <p:pic>
        <p:nvPicPr>
          <p:cNvPr id="2097189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5999981" y="1803100"/>
            <a:ext cx="5672066" cy="2698758"/>
          </a:xfrm>
          <a:prstGeom prst="rect"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/>
              <a:t>P</a:t>
            </a:r>
            <a:r>
              <a:rPr dirty="0" lang="en-US"/>
              <a:t>a</a:t>
            </a:r>
            <a:r>
              <a:rPr dirty="0" lang="en-US"/>
              <a:t>r</a:t>
            </a:r>
            <a:r>
              <a:rPr dirty="0" lang="en-US"/>
              <a:t>a</a:t>
            </a:r>
            <a:r>
              <a:rPr dirty="0" lang="en-US"/>
              <a:t>m</a:t>
            </a:r>
            <a:r>
              <a:rPr dirty="0" lang="en-US"/>
              <a:t>e</a:t>
            </a:r>
            <a:r>
              <a:rPr dirty="0" lang="en-US"/>
              <a:t>t</a:t>
            </a:r>
            <a:r>
              <a:rPr dirty="0" lang="en-US"/>
              <a:t>e</a:t>
            </a:r>
            <a:r>
              <a:rPr dirty="0" lang="en-US"/>
              <a:t>r</a:t>
            </a:r>
            <a:r>
              <a:rPr dirty="0" lang="en-US"/>
              <a:t> </a:t>
            </a:r>
            <a:r>
              <a:rPr dirty="0" lang="en-US"/>
              <a:t>s</a:t>
            </a:r>
            <a:r>
              <a:rPr dirty="0" lang="en-US"/>
              <a:t>e</a:t>
            </a:r>
            <a:r>
              <a:rPr dirty="0" lang="en-US"/>
              <a:t>t</a:t>
            </a:r>
            <a:r>
              <a:rPr dirty="0" lang="en-US"/>
              <a:t>t</a:t>
            </a:r>
            <a:r>
              <a:rPr dirty="0" lang="en-US"/>
              <a:t>i</a:t>
            </a:r>
            <a:r>
              <a:rPr dirty="0" lang="en-US"/>
              <a:t>ng</a:t>
            </a:r>
            <a:r>
              <a:rPr dirty="0" lang="en-US"/>
              <a:t>:</a:t>
            </a:r>
            <a:endParaRPr dirty="0" lang="en-IN"/>
          </a:p>
        </p:txBody>
      </p:sp>
      <p:sp>
        <p:nvSpPr>
          <p:cNvPr id="1048694" name="Content Placeholder 2"/>
          <p:cNvSpPr>
            <a:spLocks noGrp="1"/>
          </p:cNvSpPr>
          <p:nvPr>
            <p:ph idx="1"/>
          </p:nvPr>
        </p:nvSpPr>
        <p:spPr>
          <a:xfrm>
            <a:off x="838200" y="4845564"/>
            <a:ext cx="9112624" cy="766342"/>
          </a:xfrm>
        </p:spPr>
        <p:txBody>
          <a:bodyPr>
            <a:normAutofit fontScale="78571" lnSpcReduction="10000"/>
          </a:bodyPr>
          <a:p>
            <a:r>
              <a:rPr dirty="0" lang="en-IN"/>
              <a:t>Besides this other parameters are learning rate, loss function, batch size, initial weights also to be chosen according to the problem</a:t>
            </a:r>
          </a:p>
        </p:txBody>
      </p:sp>
      <p:pic>
        <p:nvPicPr>
          <p:cNvPr id="2097190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32461" y="1690688"/>
            <a:ext cx="7818798" cy="3010161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029292" y="1273820"/>
            <a:ext cx="8491224" cy="431036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dirty="0" lang="en-IN"/>
          </a:p>
        </p:txBody>
      </p:sp>
      <p:pic>
        <p:nvPicPr>
          <p:cNvPr id="2097192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75770" y="365125"/>
            <a:ext cx="6904318" cy="2476715"/>
          </a:xfrm>
        </p:spPr>
      </p:pic>
      <p:pic>
        <p:nvPicPr>
          <p:cNvPr id="2097193" name="Graphic 8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780334" y="2841840"/>
            <a:ext cx="7896225" cy="3267075"/>
          </a:xfrm>
          <a:prstGeom prst="rect"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94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108880" y="1027906"/>
            <a:ext cx="6424217" cy="1470787"/>
          </a:xfrm>
        </p:spPr>
      </p:pic>
      <p:pic>
        <p:nvPicPr>
          <p:cNvPr id="2097195" name="Picture 2" descr="Multi-Class Image Classification using Alexnet Deep Learning Network  implemented in Keras API | by Keshav Tangri | Analytics Vidhya | Medium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927412" y="2852584"/>
            <a:ext cx="7075897" cy="3237486"/>
          </a:xfrm>
          <a:prstGeom prst="rect"/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dirty="0" lang="en-IN"/>
          </a:p>
        </p:txBody>
      </p:sp>
      <p:sp>
        <p:nvSpPr>
          <p:cNvPr id="1048698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IN"/>
          </a:p>
        </p:txBody>
      </p:sp>
      <p:pic>
        <p:nvPicPr>
          <p:cNvPr id="2097196" name="Picture 4" descr="Hands-on Transfer Learning with Keras and the VGG16 Model – LearnDataSci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792941" y="2304210"/>
            <a:ext cx="7700682" cy="3038475"/>
          </a:xfrm>
          <a:prstGeom prst="rect"/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sp>
        <p:nvSpPr>
          <p:cNvPr id="104870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IN"/>
          </a:p>
        </p:txBody>
      </p:sp>
      <p:pic>
        <p:nvPicPr>
          <p:cNvPr id="2097155" name="Content Placeholder 4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950340" y="1825625"/>
            <a:ext cx="4291319" cy="4351338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2"/>
          <p:cNvSpPr>
            <a:spLocks noGrp="1"/>
          </p:cNvSpPr>
          <p:nvPr>
            <p:ph type="title"/>
          </p:nvPr>
        </p:nvSpPr>
        <p:spPr>
          <a:xfrm>
            <a:off x="2416969" y="669727"/>
            <a:ext cx="7358063" cy="1000125"/>
          </a:xfrm>
        </p:spPr>
        <p:txBody>
          <a:bodyPr/>
          <a:p>
            <a:r>
              <a:rPr altLang="zh-CN" dirty="0" lang="en-US"/>
              <a:t>Convolutional kernel</a:t>
            </a:r>
            <a:endParaRPr altLang="en-US" dirty="0" lang="zh-CN"/>
          </a:p>
        </p:txBody>
      </p:sp>
      <p:pic>
        <p:nvPicPr>
          <p:cNvPr id="2097156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706193" y="2105174"/>
            <a:ext cx="3315146" cy="3629918"/>
          </a:xfrm>
          <a:prstGeom prst="rect"/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p>
            <a:r>
              <a:rPr altLang="zh-TW" lang="en-US"/>
              <a:t>Convolution</a:t>
            </a:r>
            <a:endParaRPr altLang="en-US" lang="zh-TW"/>
          </a:p>
        </p:txBody>
      </p:sp>
      <p:graphicFrame>
        <p:nvGraphicFramePr>
          <p:cNvPr id="419430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/>
                <a:gridCol w="478896"/>
                <a:gridCol w="478896"/>
                <a:gridCol w="478896"/>
                <a:gridCol w="478896"/>
                <a:gridCol w="478896"/>
              </a:tblGrid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</a:tbl>
          </a:graphicData>
        </a:graphic>
      </p:graphicFrame>
      <p:sp>
        <p:nvSpPr>
          <p:cNvPr id="1048602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lang="en-US"/>
              <a:t>6 x 6 image</a:t>
            </a:r>
            <a:endParaRPr altLang="en-US" lang="zh-TW"/>
          </a:p>
        </p:txBody>
      </p:sp>
      <p:graphicFrame>
        <p:nvGraphicFramePr>
          <p:cNvPr id="4194305" name="表格 5"/>
          <p:cNvGraphicFramePr>
            <a:graphicFrameLocks noGrp="1"/>
          </p:cNvGraphicFramePr>
          <p:nvPr/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/>
                <a:gridCol w="540808"/>
                <a:gridCol w="540808"/>
              </a:tblGrid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03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lang="en-US"/>
              <a:t>Filter 1</a:t>
            </a:r>
            <a:endParaRPr altLang="en-US" lang="zh-TW"/>
          </a:p>
        </p:txBody>
      </p:sp>
      <p:sp>
        <p:nvSpPr>
          <p:cNvPr id="1048604" name="矩形 2"/>
          <p:cNvSpPr/>
          <p:nvPr/>
        </p:nvSpPr>
        <p:spPr>
          <a:xfrm>
            <a:off x="2509838" y="2398713"/>
            <a:ext cx="1416050" cy="1382712"/>
          </a:xfrm>
          <a:prstGeom prst="rect"/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zh-TW"/>
          </a:p>
        </p:txBody>
      </p:sp>
      <p:sp>
        <p:nvSpPr>
          <p:cNvPr id="1048605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/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r>
              <a:rPr altLang="zh-TW" dirty="0" sz="2400" lang="en-US">
                <a:solidFill>
                  <a:schemeClr val="dk1"/>
                </a:solidFill>
              </a:rPr>
              <a:t>3</a:t>
            </a:r>
            <a:endParaRPr altLang="en-US" dirty="0" sz="2400" lang="zh-TW">
              <a:solidFill>
                <a:schemeClr val="dk1"/>
              </a:solidFill>
            </a:endParaRPr>
          </a:p>
        </p:txBody>
      </p:sp>
      <p:sp>
        <p:nvSpPr>
          <p:cNvPr id="1048606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/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r>
              <a:rPr altLang="zh-TW" dirty="0" sz="2400" lang="en-US">
                <a:solidFill>
                  <a:schemeClr val="dk1"/>
                </a:solidFill>
              </a:rPr>
              <a:t>-1</a:t>
            </a:r>
            <a:endParaRPr altLang="en-US" dirty="0" sz="2400" lang="zh-TW">
              <a:solidFill>
                <a:schemeClr val="dk1"/>
              </a:solidFill>
            </a:endParaRPr>
          </a:p>
        </p:txBody>
      </p:sp>
      <p:sp>
        <p:nvSpPr>
          <p:cNvPr id="1048607" name="矩形 27"/>
          <p:cNvSpPr/>
          <p:nvPr/>
        </p:nvSpPr>
        <p:spPr>
          <a:xfrm>
            <a:off x="3008314" y="2398713"/>
            <a:ext cx="1417637" cy="1382712"/>
          </a:xfrm>
          <a:prstGeom prst="rect"/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zh-TW"/>
          </a:p>
        </p:txBody>
      </p:sp>
      <p:sp>
        <p:nvSpPr>
          <p:cNvPr id="1048608" name="矩形 33"/>
          <p:cNvSpPr>
            <a:spLocks noChangeArrowheads="1"/>
          </p:cNvSpPr>
          <p:nvPr/>
        </p:nvSpPr>
        <p:spPr bwMode="auto">
          <a:xfrm>
            <a:off x="2690814" y="1731964"/>
            <a:ext cx="1289135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zh-TW" dirty="0" lang="en-US"/>
              <a:t>s</a:t>
            </a:r>
            <a:r>
              <a:rPr altLang="en-US" dirty="0" lang="zh-TW"/>
              <a:t>tride</a:t>
            </a:r>
            <a:r>
              <a:rPr altLang="zh-TW" dirty="0" lang="en-US"/>
              <a:t>=1</a:t>
            </a:r>
            <a:endParaRPr altLang="en-US" dirty="0" lang="zh-TW"/>
          </a:p>
        </p:txBody>
      </p:sp>
      <p:cxnSp>
        <p:nvCxnSpPr>
          <p:cNvPr id="3145728" name="Straight Arrow Connector 14"/>
          <p:cNvCxnSpPr>
            <a:cxnSpLocks noChangeShapeType="1"/>
          </p:cNvCxnSpPr>
          <p:nvPr/>
        </p:nvCxnSpPr>
        <p:spPr bwMode="auto">
          <a:xfrm>
            <a:off x="5486400" y="3124200"/>
            <a:ext cx="685800" cy="0"/>
          </a:xfrm>
          <a:prstGeom prst="straightConnector1"/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</p:cxnSp>
      <p:sp>
        <p:nvSpPr>
          <p:cNvPr id="1048609" name="TextBox 15"/>
          <p:cNvSpPr txBox="1">
            <a:spLocks noChangeArrowheads="1"/>
          </p:cNvSpPr>
          <p:nvPr/>
        </p:nvSpPr>
        <p:spPr bwMode="auto">
          <a:xfrm>
            <a:off x="5410200" y="2438401"/>
            <a:ext cx="954088" cy="646113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en-US" sz="1800" lang="en-US"/>
              <a:t>Dot </a:t>
            </a:r>
          </a:p>
          <a:p>
            <a:pPr eaLnBrk="1" hangingPunct="1"/>
            <a:r>
              <a:rPr altLang="en-US" sz="1800" lang="en-US"/>
              <a:t>product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 nodeType="clickPar">
                      <p:stCondLst>
                        <p:cond delay="indefinite"/>
                      </p:stCondLst>
                      <p:childTnLst>
                        <p:par>
                          <p:cTn fill="hold" id="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 nodeType="clickPar">
                      <p:stCondLst>
                        <p:cond delay="indefinite"/>
                      </p:stCondLst>
                      <p:childTnLst>
                        <p:par>
                          <p:cTn fill="hold" id="1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 nodeType="clickPar">
                      <p:stCondLst>
                        <p:cond delay="indefinite"/>
                      </p:stCondLst>
                      <p:childTnLst>
                        <p:par>
                          <p:cTn fill="hold" id="1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 nodeType="clickPar">
                      <p:stCondLst>
                        <p:cond delay="indefinite"/>
                      </p:stCondLst>
                      <p:childTnLst>
                        <p:par>
                          <p:cTn fill="hold" id="22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25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 nodeType="clickPar">
                      <p:stCondLst>
                        <p:cond delay="indefinite"/>
                      </p:stCondLst>
                      <p:childTnLst>
                        <p:par>
                          <p:cTn fill="hold" id="28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4" grpId="0" animBg="1"/>
      <p:bldP spid="1048604" grpId="1" animBg="1"/>
      <p:bldP spid="1048605" grpId="0" animBg="1"/>
      <p:bldP spid="1048606" grpId="0" animBg="1"/>
      <p:bldP spid="1048607" grpId="0" animBg="1"/>
      <p:bldP spid="1048608" grpId="0"/>
      <p:bldP spid="104860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p>
            <a:r>
              <a:rPr altLang="zh-TW" lang="en-US"/>
              <a:t>Convolution</a:t>
            </a:r>
            <a:endParaRPr altLang="en-US" lang="zh-TW"/>
          </a:p>
        </p:txBody>
      </p:sp>
      <p:graphicFrame>
        <p:nvGraphicFramePr>
          <p:cNvPr id="4194306" name="內容版面配置區 3"/>
          <p:cNvGraphicFramePr>
            <a:graphicFrameLocks noGrp="1"/>
          </p:cNvGraphicFramePr>
          <p:nvPr>
            <p:ph idx="1"/>
          </p:nvPr>
        </p:nvGraphicFramePr>
        <p:xfrm>
          <a:off x="2509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/>
                <a:gridCol w="478896"/>
                <a:gridCol w="478896"/>
                <a:gridCol w="478896"/>
                <a:gridCol w="478896"/>
                <a:gridCol w="478896"/>
              </a:tblGrid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>
                          <a:solidFill>
                            <a:srgbClr val="0000FF"/>
                          </a:solidFill>
                        </a:rPr>
                        <a:t>1</a:t>
                      </a:r>
                      <a:endParaRPr altLang="en-US" dirty="0" sz="2400" lang="zh-TW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0</a:t>
                      </a:r>
                      <a:endParaRPr altLang="en-US" dirty="0" sz="2400" lang="zh-TW"/>
                    </a:p>
                  </a:txBody>
                  <a:tcPr marL="91421" marR="91421"/>
                </a:tc>
              </a:tr>
            </a:tbl>
          </a:graphicData>
        </a:graphic>
      </p:graphicFrame>
      <p:sp>
        <p:nvSpPr>
          <p:cNvPr id="1048611" name="文字方塊 4"/>
          <p:cNvSpPr txBox="1">
            <a:spLocks noChangeArrowheads="1"/>
          </p:cNvSpPr>
          <p:nvPr/>
        </p:nvSpPr>
        <p:spPr bwMode="auto">
          <a:xfrm>
            <a:off x="2773364" y="5389564"/>
            <a:ext cx="2346325" cy="460375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lang="en-US"/>
              <a:t>6 x 6 image</a:t>
            </a:r>
            <a:endParaRPr altLang="en-US" lang="zh-TW"/>
          </a:p>
        </p:txBody>
      </p:sp>
      <p:graphicFrame>
        <p:nvGraphicFramePr>
          <p:cNvPr id="4194307" name="表格 5"/>
          <p:cNvGraphicFramePr>
            <a:graphicFrameLocks noGrp="1"/>
          </p:cNvGraphicFramePr>
          <p:nvPr/>
        </p:nvGraphicFramePr>
        <p:xfrm>
          <a:off x="7088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/>
                <a:gridCol w="540808"/>
                <a:gridCol w="540808"/>
              </a:tblGrid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-1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zh-TW" dirty="0" sz="2400" lang="en-US"/>
                        <a:t>1</a:t>
                      </a:r>
                      <a:endParaRPr altLang="en-US" dirty="0" sz="2400" lang="zh-TW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48612" name="文字方塊 6"/>
          <p:cNvSpPr txBox="1">
            <a:spLocks noChangeArrowheads="1"/>
          </p:cNvSpPr>
          <p:nvPr/>
        </p:nvSpPr>
        <p:spPr bwMode="auto">
          <a:xfrm>
            <a:off x="8710613" y="933451"/>
            <a:ext cx="1447800" cy="461963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altLang="zh-TW" lang="en-US"/>
              <a:t>Filter 1</a:t>
            </a:r>
            <a:endParaRPr altLang="en-US" lang="zh-TW"/>
          </a:p>
        </p:txBody>
      </p:sp>
      <p:sp>
        <p:nvSpPr>
          <p:cNvPr id="1048613" name="矩形 2"/>
          <p:cNvSpPr/>
          <p:nvPr/>
        </p:nvSpPr>
        <p:spPr>
          <a:xfrm>
            <a:off x="2509838" y="2398713"/>
            <a:ext cx="1416050" cy="1382712"/>
          </a:xfrm>
          <a:prstGeom prst="rect"/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zh-TW"/>
          </a:p>
        </p:txBody>
      </p:sp>
      <p:sp>
        <p:nvSpPr>
          <p:cNvPr id="1048614" name="橢圓 11"/>
          <p:cNvSpPr>
            <a:spLocks noChangeArrowheads="1"/>
          </p:cNvSpPr>
          <p:nvPr/>
        </p:nvSpPr>
        <p:spPr bwMode="auto">
          <a:xfrm>
            <a:off x="6246814" y="2787651"/>
            <a:ext cx="719137" cy="720725"/>
          </a:xfrm>
          <a:prstGeom prst="ellipse"/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r>
              <a:rPr altLang="zh-TW" dirty="0" sz="2400" lang="en-US">
                <a:solidFill>
                  <a:schemeClr val="dk1"/>
                </a:solidFill>
              </a:rPr>
              <a:t>3</a:t>
            </a:r>
            <a:endParaRPr altLang="en-US" dirty="0" sz="2400" lang="zh-TW">
              <a:solidFill>
                <a:schemeClr val="dk1"/>
              </a:solidFill>
            </a:endParaRPr>
          </a:p>
        </p:txBody>
      </p:sp>
      <p:sp>
        <p:nvSpPr>
          <p:cNvPr id="1048615" name="橢圓 12"/>
          <p:cNvSpPr>
            <a:spLocks noChangeArrowheads="1"/>
          </p:cNvSpPr>
          <p:nvPr/>
        </p:nvSpPr>
        <p:spPr bwMode="auto">
          <a:xfrm>
            <a:off x="7088189" y="2787651"/>
            <a:ext cx="719137" cy="720725"/>
          </a:xfrm>
          <a:prstGeom prst="ellipse"/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  <p:txBody>
          <a:bodyPr anchor="ctr"/>
          <a:p>
            <a:pPr algn="ctr"/>
            <a:r>
              <a:rPr altLang="zh-TW" dirty="0" sz="2400" lang="en-US">
                <a:solidFill>
                  <a:schemeClr val="dk1"/>
                </a:solidFill>
              </a:rPr>
              <a:t>-3</a:t>
            </a:r>
            <a:endParaRPr altLang="en-US" dirty="0" sz="2400" lang="zh-TW">
              <a:solidFill>
                <a:schemeClr val="dk1"/>
              </a:solidFill>
            </a:endParaRPr>
          </a:p>
        </p:txBody>
      </p:sp>
      <p:sp>
        <p:nvSpPr>
          <p:cNvPr id="1048616" name="矩形 27"/>
          <p:cNvSpPr/>
          <p:nvPr/>
        </p:nvSpPr>
        <p:spPr>
          <a:xfrm>
            <a:off x="3487738" y="2398713"/>
            <a:ext cx="1416050" cy="1382712"/>
          </a:xfrm>
          <a:prstGeom prst="rect"/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altLang="en-US" lang="zh-TW"/>
          </a:p>
        </p:txBody>
      </p:sp>
      <p:sp>
        <p:nvSpPr>
          <p:cNvPr id="1048617" name="矩形 33"/>
          <p:cNvSpPr>
            <a:spLocks noChangeArrowheads="1"/>
          </p:cNvSpPr>
          <p:nvPr/>
        </p:nvSpPr>
        <p:spPr bwMode="auto">
          <a:xfrm>
            <a:off x="2690813" y="1731964"/>
            <a:ext cx="1544012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zh-TW" lang="en-US"/>
              <a:t>If s</a:t>
            </a:r>
            <a:r>
              <a:rPr altLang="en-US" lang="zh-TW"/>
              <a:t>tride</a:t>
            </a:r>
            <a:r>
              <a:rPr altLang="zh-TW" lang="en-US"/>
              <a:t>=2</a:t>
            </a:r>
            <a:endParaRPr altLang="en-US" lang="zh-TW"/>
          </a:p>
        </p:txBody>
      </p:sp>
      <p:sp>
        <p:nvSpPr>
          <p:cNvPr id="1048618" name="TextBox 1"/>
          <p:cNvSpPr txBox="1"/>
          <p:nvPr/>
        </p:nvSpPr>
        <p:spPr>
          <a:xfrm>
            <a:off x="8710612" y="3603812"/>
            <a:ext cx="2961435" cy="1424939"/>
          </a:xfrm>
          <a:prstGeom prst="rect"/>
          <a:noFill/>
        </p:spPr>
        <p:txBody>
          <a:bodyPr rtlCol="0" wrap="square">
            <a:spAutoFit/>
          </a:bodyPr>
          <a:p>
            <a:r>
              <a:rPr dirty="0" lang="en-IN"/>
              <a:t>Importance of stride:</a:t>
            </a:r>
          </a:p>
          <a:p>
            <a:r>
              <a:rPr dirty="0" lang="en-IN"/>
              <a:t>Less overlaps between the image pixels and filter mask</a:t>
            </a:r>
          </a:p>
          <a:p>
            <a:r>
              <a:rPr dirty="0" lang="en-IN"/>
              <a:t>Less output volume</a:t>
            </a: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 nodeType="clickPar">
                      <p:stCondLst>
                        <p:cond delay="indefinite"/>
                      </p:stCondLst>
                      <p:childTnLst>
                        <p:par>
                          <p:cTn fill="hold" id="10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 nodeType="clickPar">
                      <p:stCondLst>
                        <p:cond delay="indefinite"/>
                      </p:stCondLst>
                      <p:childTnLst>
                        <p:par>
                          <p:cTn fill="hold" id="14" nodeType="withGroup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1" id="17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3" grpId="0" animBg="1"/>
      <p:bldP spid="1048613" grpId="1" animBg="1"/>
      <p:bldP spid="1048614" grpId="0" animBg="1"/>
      <p:bldP spid="1048615" grpId="0" animBg="1"/>
      <p:bldP spid="10486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en-US"/>
              <a:t>A convolutional layer</a:t>
            </a:r>
          </a:p>
        </p:txBody>
      </p:sp>
      <p:pic>
        <p:nvPicPr>
          <p:cNvPr id="209715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4267200" y="3124200"/>
            <a:ext cx="3848100" cy="3162300"/>
          </a:xfrm>
          <a:prstGeom prst="rect"/>
          <a:noFill/>
          <a:ln>
            <a:noFill/>
          </a:ln>
        </p:spPr>
      </p:pic>
      <p:sp>
        <p:nvSpPr>
          <p:cNvPr id="1048620" name="TextBox 4"/>
          <p:cNvSpPr txBox="1">
            <a:spLocks noChangeArrowheads="1"/>
          </p:cNvSpPr>
          <p:nvPr/>
        </p:nvSpPr>
        <p:spPr bwMode="auto">
          <a:xfrm>
            <a:off x="5943600" y="5486400"/>
            <a:ext cx="838200" cy="369888"/>
          </a:xfrm>
          <a:prstGeom prst="rect"/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en-US" sz="1800" lang="en-US"/>
              <a:t>A filter</a:t>
            </a:r>
          </a:p>
        </p:txBody>
      </p:sp>
      <p:sp>
        <p:nvSpPr>
          <p:cNvPr id="1048621" name="TextBox 5"/>
          <p:cNvSpPr txBox="1">
            <a:spLocks noChangeArrowheads="1"/>
          </p:cNvSpPr>
          <p:nvPr/>
        </p:nvSpPr>
        <p:spPr bwMode="auto">
          <a:xfrm>
            <a:off x="1828801" y="1447800"/>
            <a:ext cx="8374380" cy="11582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en-US" lang="en-US"/>
              <a:t>A CNN is a neural network with some convolutional layers </a:t>
            </a:r>
          </a:p>
          <a:p>
            <a:pPr eaLnBrk="1" hangingPunct="1"/>
            <a:r>
              <a:rPr altLang="en-US" lang="en-US"/>
              <a:t>(and some other layers).  A convolutional layer has a number </a:t>
            </a:r>
          </a:p>
          <a:p>
            <a:pPr eaLnBrk="1" hangingPunct="1"/>
            <a:r>
              <a:rPr altLang="en-US" lang="en-US"/>
              <a:t>of filters that does convolutional operation. </a:t>
            </a:r>
          </a:p>
        </p:txBody>
      </p:sp>
      <p:sp>
        <p:nvSpPr>
          <p:cNvPr id="1048622" name="TextBox 6"/>
          <p:cNvSpPr txBox="1">
            <a:spLocks noChangeArrowheads="1"/>
          </p:cNvSpPr>
          <p:nvPr/>
        </p:nvSpPr>
        <p:spPr bwMode="auto">
          <a:xfrm>
            <a:off x="5334001" y="3429000"/>
            <a:ext cx="851515" cy="369332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 indent="-285750" marL="7429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 indent="-228600" marL="11430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 indent="-228600" marL="1600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 indent="-228600" marL="20574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altLang="en-US" dirty="0" sz="1800" lang="en-US"/>
              <a:t>Kernel</a:t>
            </a:r>
          </a:p>
        </p:txBody>
      </p:sp>
      <p:cxnSp>
        <p:nvCxnSpPr>
          <p:cNvPr id="3145729" name="Straight Arrow Connector 8"/>
          <p:cNvCxnSpPr>
            <a:cxnSpLocks noChangeShapeType="1"/>
          </p:cNvCxnSpPr>
          <p:nvPr/>
        </p:nvCxnSpPr>
        <p:spPr bwMode="auto">
          <a:xfrm>
            <a:off x="6019800" y="3810000"/>
            <a:ext cx="0" cy="304800"/>
          </a:xfrm>
          <a:prstGeom prst="straightConnector1"/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r="5400000" dist="20000" rotWithShape="0">
              <a:srgbClr val="808080">
                <a:alpha val="37999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Convolutional kernel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rPr dirty="0"/>
              <a:t>Convolutional kernel</a:t>
            </a:r>
          </a:p>
        </p:txBody>
      </p:sp>
      <p:pic>
        <p:nvPicPr>
          <p:cNvPr id="2097158" name="Picture 2" descr="https://timgsa.baidu.com/timg?image&amp;quality=80&amp;size=b9999_10000&amp;sec=1512249322478&amp;di=69a4ec8266d1bbe18d8a175f759271e2&amp;imgtype=0&amp;src=http%3A%2F%2Fimgtec.eetrend.com%2Fsites%2Fimgtec.eetrend.com%2Ffiles%2F201610%2Fblog%2F8795-23429-1.png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929310" y="1696641"/>
            <a:ext cx="4594868" cy="3625453"/>
          </a:xfrm>
          <a:prstGeom prst="rect"/>
          <a:noFill/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Convolutional neural network</dc:title>
  <dc:creator>Madhusmita priyadarshini Sahoo</dc:creator>
  <cp:lastModifiedBy>Madhusmita priyadarshini Sahoo</cp:lastModifiedBy>
  <dcterms:created xsi:type="dcterms:W3CDTF">2022-09-12T19:45:10Z</dcterms:created>
  <dcterms:modified xsi:type="dcterms:W3CDTF">2022-09-16T09:46:49Z</dcterms:modified>
</cp:coreProperties>
</file>